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9" r:id="rId5"/>
    <p:sldId id="260" r:id="rId6"/>
  </p:sldIdLst>
  <p:sldSz cx="6858000" cy="9906000" type="A4"/>
  <p:notesSz cx="6807200" cy="9939338"/>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7B557"/>
    <a:srgbClr val="CFBF5F"/>
    <a:srgbClr val="C6AF5A"/>
    <a:srgbClr val="B6985A"/>
    <a:srgbClr val="F90002"/>
    <a:srgbClr val="AE4834"/>
    <a:srgbClr val="BD4E38"/>
    <a:srgbClr val="81372B"/>
    <a:srgbClr val="944E4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37"/>
    <p:restoredTop sz="96391" autoAdjust="0"/>
  </p:normalViewPr>
  <p:slideViewPr>
    <p:cSldViewPr>
      <p:cViewPr>
        <p:scale>
          <a:sx n="100" d="100"/>
          <a:sy n="100" d="100"/>
        </p:scale>
        <p:origin x="-1230" y="654"/>
      </p:cViewPr>
      <p:guideLst>
        <p:guide orient="horz" pos="312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514350" y="3077283"/>
            <a:ext cx="5829300" cy="2123369"/>
          </a:xfrm>
        </p:spPr>
        <p:txBody>
          <a:bodyPr/>
          <a:lstStyle/>
          <a:p>
            <a:r>
              <a:rPr lang="zh-TW" altLang="en-US" smtClean="0"/>
              <a:t>按一下以編輯母片標題樣式</a:t>
            </a:r>
            <a:endParaRPr lang="zh-TW" altLang="en-US"/>
          </a:p>
        </p:txBody>
      </p:sp>
      <p:sp>
        <p:nvSpPr>
          <p:cNvPr id="3" name="副標題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zh-TW" altLang="en-US"/>
          </a:p>
        </p:txBody>
      </p:sp>
      <p:sp>
        <p:nvSpPr>
          <p:cNvPr id="4" name="日期版面配置區 3"/>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1771310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245286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541735" y="6365524"/>
            <a:ext cx="5829300" cy="1967442"/>
          </a:xfrm>
        </p:spPr>
        <p:txBody>
          <a:bodyPr anchor="t"/>
          <a:lstStyle>
            <a:lvl1pPr algn="l">
              <a:defRPr sz="4000" b="1" cap="all"/>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541735" y="4198586"/>
            <a:ext cx="5829300" cy="21669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1662119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sz="half" idx="1"/>
          </p:nvPr>
        </p:nvSpPr>
        <p:spPr>
          <a:xfrm>
            <a:off x="34290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內容版面配置區 3"/>
          <p:cNvSpPr>
            <a:spLocks noGrp="1"/>
          </p:cNvSpPr>
          <p:nvPr>
            <p:ph sz="half" idx="2"/>
          </p:nvPr>
        </p:nvSpPr>
        <p:spPr>
          <a:xfrm>
            <a:off x="348615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日期版面配置區 4"/>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2107401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文字版面配置區 4"/>
          <p:cNvSpPr>
            <a:spLocks noGrp="1"/>
          </p:cNvSpPr>
          <p:nvPr>
            <p:ph type="body" sz="quarter" idx="3"/>
          </p:nvPr>
        </p:nvSpPr>
        <p:spPr>
          <a:xfrm>
            <a:off x="3483769" y="2217385"/>
            <a:ext cx="3031332"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3483769" y="3141486"/>
            <a:ext cx="3031332"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7" name="日期版面配置區 6"/>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8" name="頁尾版面配置區 7"/>
          <p:cNvSpPr>
            <a:spLocks noGrp="1"/>
          </p:cNvSpPr>
          <p:nvPr>
            <p:ph type="ftr" sz="quarter" idx="11"/>
          </p:nvPr>
        </p:nvSpPr>
        <p:spPr/>
        <p:txBody>
          <a:bodyPr/>
          <a:lstStyle/>
          <a:p>
            <a:endParaRPr lang="zh-TW" altLang="en-US"/>
          </a:p>
        </p:txBody>
      </p:sp>
      <p:sp>
        <p:nvSpPr>
          <p:cNvPr id="9" name="投影片編號版面配置區 8"/>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1809299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日期版面配置區 2"/>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4" name="頁尾版面配置區 3"/>
          <p:cNvSpPr>
            <a:spLocks noGrp="1"/>
          </p:cNvSpPr>
          <p:nvPr>
            <p:ph type="ftr" sz="quarter" idx="11"/>
          </p:nvPr>
        </p:nvSpPr>
        <p:spPr/>
        <p:txBody>
          <a:bodyPr/>
          <a:lstStyle/>
          <a:p>
            <a:endParaRPr lang="zh-TW" altLang="en-US"/>
          </a:p>
        </p:txBody>
      </p:sp>
      <p:sp>
        <p:nvSpPr>
          <p:cNvPr id="5" name="投影片編號版面配置區 4"/>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1924962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3" name="頁尾版面配置區 2"/>
          <p:cNvSpPr>
            <a:spLocks noGrp="1"/>
          </p:cNvSpPr>
          <p:nvPr>
            <p:ph type="ftr" sz="quarter" idx="11"/>
          </p:nvPr>
        </p:nvSpPr>
        <p:spPr/>
        <p:txBody>
          <a:bodyPr/>
          <a:lstStyle/>
          <a:p>
            <a:endParaRPr lang="zh-TW" altLang="en-US"/>
          </a:p>
        </p:txBody>
      </p:sp>
      <p:sp>
        <p:nvSpPr>
          <p:cNvPr id="4" name="投影片編號版面配置區 3"/>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2809226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342900" y="394405"/>
            <a:ext cx="2256235" cy="1678517"/>
          </a:xfrm>
        </p:spPr>
        <p:txBody>
          <a:bodyPr anchor="b"/>
          <a:lstStyle>
            <a:lvl1pPr algn="l">
              <a:defRPr sz="2000" b="1"/>
            </a:lvl1pPr>
          </a:lstStyle>
          <a:p>
            <a:r>
              <a:rPr lang="zh-TW" altLang="en-US" smtClean="0"/>
              <a:t>按一下以編輯母片標題樣式</a:t>
            </a:r>
            <a:endParaRPr lang="zh-TW" altLang="en-US"/>
          </a:p>
        </p:txBody>
      </p:sp>
      <p:sp>
        <p:nvSpPr>
          <p:cNvPr id="3" name="內容版面配置區 2"/>
          <p:cNvSpPr>
            <a:spLocks noGrp="1"/>
          </p:cNvSpPr>
          <p:nvPr>
            <p:ph idx="1"/>
          </p:nvPr>
        </p:nvSpPr>
        <p:spPr>
          <a:xfrm>
            <a:off x="2681288" y="394408"/>
            <a:ext cx="3833812"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文字版面配置區 3"/>
          <p:cNvSpPr>
            <a:spLocks noGrp="1"/>
          </p:cNvSpPr>
          <p:nvPr>
            <p:ph type="body" sz="half" idx="2"/>
          </p:nvPr>
        </p:nvSpPr>
        <p:spPr>
          <a:xfrm>
            <a:off x="342900" y="2072924"/>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2112621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344216" y="6934200"/>
            <a:ext cx="4114800" cy="818622"/>
          </a:xfrm>
        </p:spPr>
        <p:txBody>
          <a:bodyPr anchor="b"/>
          <a:lstStyle>
            <a:lvl1pPr algn="l">
              <a:defRPr sz="2000" b="1"/>
            </a:lvl1pPr>
          </a:lstStyle>
          <a:p>
            <a:r>
              <a:rPr lang="zh-TW" altLang="en-US" smtClean="0"/>
              <a:t>按一下以編輯母片標題樣式</a:t>
            </a:r>
            <a:endParaRPr lang="zh-TW" altLang="en-US"/>
          </a:p>
        </p:txBody>
      </p:sp>
      <p:sp>
        <p:nvSpPr>
          <p:cNvPr id="3" name="圖片版面配置區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p:cNvSpPr>
            <a:spLocks noGrp="1"/>
          </p:cNvSpPr>
          <p:nvPr>
            <p:ph type="body" sz="half" idx="2"/>
          </p:nvPr>
        </p:nvSpPr>
        <p:spPr>
          <a:xfrm>
            <a:off x="1344216" y="7752822"/>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1572830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377668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4972050" y="396701"/>
            <a:ext cx="1543050" cy="8452203"/>
          </a:xfrm>
        </p:spPr>
        <p:txBody>
          <a:bodyPr vert="eaVert"/>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a:xfrm>
            <a:off x="342900" y="396701"/>
            <a:ext cx="4514850" cy="8452203"/>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236811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342900" y="2311402"/>
            <a:ext cx="6172200" cy="6537502"/>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2"/>
          </p:nvPr>
        </p:nvSpPr>
        <p:spPr>
          <a:xfrm>
            <a:off x="342900" y="9181397"/>
            <a:ext cx="1600200" cy="527403"/>
          </a:xfrm>
          <a:prstGeom prst="rect">
            <a:avLst/>
          </a:prstGeom>
        </p:spPr>
        <p:txBody>
          <a:bodyPr vert="horz" lIns="91440" tIns="45720" rIns="91440" bIns="45720" rtlCol="0" anchor="ctr"/>
          <a:lstStyle>
            <a:lvl1pPr algn="l">
              <a:defRPr sz="1200">
                <a:solidFill>
                  <a:schemeClr val="tx1">
                    <a:tint val="75000"/>
                  </a:schemeClr>
                </a:solidFill>
              </a:defRPr>
            </a:lvl1pPr>
          </a:lstStyle>
          <a:p>
            <a:fld id="{CF37142C-A903-489B-B643-B76F89989CD5}" type="datetimeFigureOut">
              <a:rPr lang="zh-TW" altLang="en-US" smtClean="0"/>
              <a:t>2017/9/28</a:t>
            </a:fld>
            <a:endParaRPr lang="zh-TW" altLang="en-US"/>
          </a:p>
        </p:txBody>
      </p:sp>
      <p:sp>
        <p:nvSpPr>
          <p:cNvPr id="5" name="頁尾版面配置區 4"/>
          <p:cNvSpPr>
            <a:spLocks noGrp="1"/>
          </p:cNvSpPr>
          <p:nvPr>
            <p:ph type="ftr" sz="quarter" idx="3"/>
          </p:nvPr>
        </p:nvSpPr>
        <p:spPr>
          <a:xfrm>
            <a:off x="2343150" y="9181397"/>
            <a:ext cx="2171700" cy="52740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4914900" y="9181397"/>
            <a:ext cx="1600200" cy="527403"/>
          </a:xfrm>
          <a:prstGeom prst="rect">
            <a:avLst/>
          </a:prstGeom>
        </p:spPr>
        <p:txBody>
          <a:bodyPr vert="horz" lIns="91440" tIns="45720" rIns="91440" bIns="45720" rtlCol="0" anchor="ctr"/>
          <a:lstStyle>
            <a:lvl1pPr algn="r">
              <a:defRPr sz="1200">
                <a:solidFill>
                  <a:schemeClr val="tx1">
                    <a:tint val="75000"/>
                  </a:schemeClr>
                </a:solidFill>
              </a:defRPr>
            </a:lvl1pPr>
          </a:lstStyle>
          <a:p>
            <a:fld id="{8F8BD0C2-F72B-4EF7-BBC5-0C5271C14491}" type="slidenum">
              <a:rPr lang="zh-TW" altLang="en-US" smtClean="0"/>
              <a:t>‹#›</a:t>
            </a:fld>
            <a:endParaRPr lang="zh-TW" altLang="en-US"/>
          </a:p>
        </p:txBody>
      </p:sp>
    </p:spTree>
    <p:extLst>
      <p:ext uri="{BB962C8B-B14F-4D97-AF65-F5344CB8AC3E}">
        <p14:creationId xmlns:p14="http://schemas.microsoft.com/office/powerpoint/2010/main" val="353692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jpeg"/><Relationship Id="rId12" Type="http://schemas.openxmlformats.org/officeDocument/2006/relationships/image" Target="../media/image19.png"/><Relationship Id="rId2" Type="http://schemas.openxmlformats.org/officeDocument/2006/relationships/image" Target="../media/image9.jpg"/><Relationship Id="rId1" Type="http://schemas.openxmlformats.org/officeDocument/2006/relationships/slideLayout" Target="../slideLayouts/slideLayout1.xml"/><Relationship Id="rId6" Type="http://schemas.openxmlformats.org/officeDocument/2006/relationships/image" Target="../media/image13.jpe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34039"/>
            <a:ext cx="6872279" cy="994004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34" name="圖片 3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 y="-49590"/>
            <a:ext cx="6858000" cy="6181571"/>
          </a:xfrm>
          <a:prstGeom prst="rect">
            <a:avLst/>
          </a:prstGeom>
        </p:spPr>
      </p:pic>
      <p:sp>
        <p:nvSpPr>
          <p:cNvPr id="8" name="矩形 7"/>
          <p:cNvSpPr/>
          <p:nvPr/>
        </p:nvSpPr>
        <p:spPr>
          <a:xfrm>
            <a:off x="-24471" y="696639"/>
            <a:ext cx="6876936" cy="5598910"/>
          </a:xfrm>
          <a:prstGeom prst="rect">
            <a:avLst/>
          </a:prstGeom>
          <a:gradFill flip="none" rotWithShape="1">
            <a:gsLst>
              <a:gs pos="69000">
                <a:schemeClr val="tx1">
                  <a:alpha val="35000"/>
                </a:schemeClr>
              </a:gs>
              <a:gs pos="26000">
                <a:schemeClr val="tx1">
                  <a:lumMod val="99000"/>
                  <a:lumOff val="1000"/>
                </a:schemeClr>
              </a:gs>
              <a:gs pos="100000">
                <a:schemeClr val="dk1">
                  <a:tint val="23500"/>
                  <a:satMod val="160000"/>
                  <a:alpha val="0"/>
                </a:schemeClr>
              </a:gs>
            </a:gsLst>
            <a:lin ang="16200000" scaled="1"/>
            <a:tileRect/>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p>
        </p:txBody>
      </p:sp>
      <p:sp>
        <p:nvSpPr>
          <p:cNvPr id="19" name="矩形 18"/>
          <p:cNvSpPr/>
          <p:nvPr/>
        </p:nvSpPr>
        <p:spPr>
          <a:xfrm>
            <a:off x="298096" y="5457056"/>
            <a:ext cx="6081883" cy="99506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nSpc>
                <a:spcPct val="110000"/>
              </a:lnSpc>
            </a:pPr>
            <a:endParaRPr kumimoji="1" lang="zh-TW" altLang="en-US" sz="1050" dirty="0">
              <a:solidFill>
                <a:schemeClr val="bg1">
                  <a:lumMod val="85000"/>
                </a:schemeClr>
              </a:solidFill>
            </a:endParaRPr>
          </a:p>
        </p:txBody>
      </p:sp>
      <p:sp>
        <p:nvSpPr>
          <p:cNvPr id="11" name="文字方塊 10"/>
          <p:cNvSpPr txBox="1"/>
          <p:nvPr/>
        </p:nvSpPr>
        <p:spPr>
          <a:xfrm>
            <a:off x="373056" y="5221674"/>
            <a:ext cx="3473747" cy="451406"/>
          </a:xfrm>
          <a:prstGeom prst="rect">
            <a:avLst/>
          </a:prstGeom>
          <a:noFill/>
        </p:spPr>
        <p:txBody>
          <a:bodyPr wrap="square" rtlCol="0">
            <a:spAutoFit/>
          </a:bodyPr>
          <a:lstStyle/>
          <a:p>
            <a:pPr fontAlgn="base">
              <a:lnSpc>
                <a:spcPts val="1400"/>
              </a:lnSpc>
            </a:pPr>
            <a:r>
              <a:rPr lang="en-US" altLang="zh-TW" sz="1250" dirty="0">
                <a:solidFill>
                  <a:srgbClr val="D7B557"/>
                </a:solidFill>
                <a:ea typeface="DIN Alternate" charset="0"/>
                <a:cs typeface="DIN Alternate" charset="0"/>
              </a:rPr>
              <a:t>Ultrafast Wi-Fi with </a:t>
            </a:r>
            <a:r>
              <a:rPr lang="en-US" altLang="zh-TW" sz="1250" dirty="0" err="1">
                <a:solidFill>
                  <a:srgbClr val="D7B557"/>
                </a:solidFill>
                <a:ea typeface="DIN Alternate" charset="0"/>
                <a:cs typeface="DIN Alternate" charset="0"/>
              </a:rPr>
              <a:t>NitroQAM</a:t>
            </a:r>
            <a:r>
              <a:rPr lang="en-US" altLang="zh-TW" sz="1250" dirty="0">
                <a:solidFill>
                  <a:srgbClr val="D7B557"/>
                </a:solidFill>
                <a:ea typeface="DIN Alternate" charset="0"/>
                <a:cs typeface="DIN Alternate" charset="0"/>
              </a:rPr>
              <a:t>™ and 5GHz Quad-Stream Technology</a:t>
            </a:r>
          </a:p>
        </p:txBody>
      </p:sp>
      <p:sp>
        <p:nvSpPr>
          <p:cNvPr id="9" name="矩形 8"/>
          <p:cNvSpPr/>
          <p:nvPr/>
        </p:nvSpPr>
        <p:spPr>
          <a:xfrm>
            <a:off x="191593" y="2648744"/>
            <a:ext cx="3803041" cy="2600712"/>
          </a:xfrm>
          <a:prstGeom prst="rect">
            <a:avLst/>
          </a:prstGeom>
        </p:spPr>
        <p:txBody>
          <a:bodyPr wrap="square">
            <a:spAutoFit/>
          </a:bodyPr>
          <a:lstStyle/>
          <a:p>
            <a:pPr marL="171450" indent="-171450" fontAlgn="base">
              <a:buFont typeface="Arial" panose="020B0604020202020204" pitchFamily="34" charset="0"/>
              <a:buChar char="•"/>
            </a:pPr>
            <a:r>
              <a:rPr lang="en-US" altLang="zh-TW" sz="1000" b="1" i="1" dirty="0" smtClean="0">
                <a:solidFill>
                  <a:schemeClr val="bg1"/>
                </a:solidFill>
              </a:rPr>
              <a:t>Ultimate </a:t>
            </a:r>
            <a:r>
              <a:rPr lang="en-US" altLang="zh-TW" sz="1000" b="1" i="1" dirty="0">
                <a:solidFill>
                  <a:schemeClr val="bg1"/>
                </a:solidFill>
              </a:rPr>
              <a:t>gaming experience </a:t>
            </a:r>
            <a:r>
              <a:rPr lang="en-US" altLang="zh-TW" sz="900" dirty="0">
                <a:solidFill>
                  <a:schemeClr val="bg1"/>
                </a:solidFill>
              </a:rPr>
              <a:t>–</a:t>
            </a:r>
            <a:r>
              <a:rPr lang="en-US" altLang="zh-TW" sz="900" dirty="0" smtClean="0">
                <a:solidFill>
                  <a:schemeClr val="bg1"/>
                </a:solidFill>
              </a:rPr>
              <a:t> </a:t>
            </a:r>
            <a:r>
              <a:rPr lang="en-US" altLang="zh-TW" sz="900" dirty="0">
                <a:solidFill>
                  <a:schemeClr val="bg1"/>
                </a:solidFill>
              </a:rPr>
              <a:t>Built-in </a:t>
            </a:r>
            <a:r>
              <a:rPr lang="en-US" altLang="zh-TW" sz="900" dirty="0" err="1">
                <a:solidFill>
                  <a:schemeClr val="bg1"/>
                </a:solidFill>
              </a:rPr>
              <a:t>WTFast</a:t>
            </a:r>
            <a:r>
              <a:rPr lang="en-US" altLang="zh-TW" sz="900" dirty="0">
                <a:solidFill>
                  <a:schemeClr val="bg1"/>
                </a:solidFill>
              </a:rPr>
              <a:t>® game accelerator and Adaptive </a:t>
            </a:r>
            <a:r>
              <a:rPr lang="en-US" altLang="zh-TW" sz="900" dirty="0" err="1">
                <a:solidFill>
                  <a:schemeClr val="bg1"/>
                </a:solidFill>
              </a:rPr>
              <a:t>QoS</a:t>
            </a:r>
            <a:r>
              <a:rPr lang="en-US" altLang="zh-TW" sz="900" dirty="0">
                <a:solidFill>
                  <a:schemeClr val="bg1"/>
                </a:solidFill>
              </a:rPr>
              <a:t> deliver lag-free online gaming and smooth 4K UHD streaming</a:t>
            </a:r>
          </a:p>
          <a:p>
            <a:pPr marL="171450" indent="-171450" fontAlgn="base">
              <a:buFont typeface="Arial" panose="020B0604020202020204" pitchFamily="34" charset="0"/>
              <a:buChar char="•"/>
            </a:pPr>
            <a:r>
              <a:rPr lang="en-US" altLang="zh-TW" sz="1000" b="1" i="1" dirty="0" smtClean="0">
                <a:solidFill>
                  <a:schemeClr val="bg1"/>
                </a:solidFill>
              </a:rPr>
              <a:t>Ultrafast Wi-Fi</a:t>
            </a:r>
            <a:r>
              <a:rPr lang="en-US" altLang="zh-TW" sz="1000" b="1" dirty="0" smtClean="0">
                <a:solidFill>
                  <a:schemeClr val="bg1"/>
                </a:solidFill>
              </a:rPr>
              <a:t> </a:t>
            </a:r>
            <a:r>
              <a:rPr lang="en-US" altLang="zh-TW" sz="900" dirty="0">
                <a:solidFill>
                  <a:schemeClr val="bg1"/>
                </a:solidFill>
              </a:rPr>
              <a:t>– </a:t>
            </a:r>
            <a:r>
              <a:rPr lang="en-US" altLang="zh-TW" sz="900" dirty="0" smtClean="0">
                <a:solidFill>
                  <a:schemeClr val="bg1"/>
                </a:solidFill>
              </a:rPr>
              <a:t>AC2900 speeds boosted with </a:t>
            </a:r>
            <a:r>
              <a:rPr lang="en-US" altLang="zh-TW" sz="900" dirty="0" err="1" smtClean="0">
                <a:solidFill>
                  <a:schemeClr val="bg1"/>
                </a:solidFill>
              </a:rPr>
              <a:t>NitroQAM</a:t>
            </a:r>
            <a:r>
              <a:rPr lang="en-US" altLang="zh-TW" sz="900" dirty="0">
                <a:solidFill>
                  <a:schemeClr val="bg1"/>
                </a:solidFill>
              </a:rPr>
              <a:t>™ </a:t>
            </a:r>
            <a:r>
              <a:rPr lang="en-US" altLang="zh-TW" sz="900" dirty="0" smtClean="0">
                <a:solidFill>
                  <a:schemeClr val="bg1"/>
                </a:solidFill>
              </a:rPr>
              <a:t>and 5GHz quad-stream technology to handle even the busiest home networks with ease</a:t>
            </a:r>
          </a:p>
          <a:p>
            <a:pPr marL="171450" indent="-171450" fontAlgn="base">
              <a:buFont typeface="Arial" panose="020B0604020202020204" pitchFamily="34" charset="0"/>
              <a:buChar char="•"/>
            </a:pPr>
            <a:r>
              <a:rPr lang="en-US" altLang="zh-TW" sz="1000" b="1" i="1" dirty="0" err="1" smtClean="0">
                <a:solidFill>
                  <a:schemeClr val="bg1"/>
                </a:solidFill>
              </a:rPr>
              <a:t>Ultrawide</a:t>
            </a:r>
            <a:r>
              <a:rPr lang="en-US" altLang="zh-TW" sz="1000" b="1" i="1" dirty="0" smtClean="0">
                <a:solidFill>
                  <a:schemeClr val="bg1"/>
                </a:solidFill>
              </a:rPr>
              <a:t> </a:t>
            </a:r>
            <a:r>
              <a:rPr lang="en-US" altLang="zh-TW" sz="1000" b="1" i="1" dirty="0">
                <a:solidFill>
                  <a:schemeClr val="bg1"/>
                </a:solidFill>
              </a:rPr>
              <a:t>Coverage</a:t>
            </a:r>
            <a:r>
              <a:rPr lang="en-US" altLang="zh-TW" sz="1000" dirty="0">
                <a:solidFill>
                  <a:schemeClr val="bg1"/>
                </a:solidFill>
              </a:rPr>
              <a:t> </a:t>
            </a:r>
            <a:r>
              <a:rPr lang="en-US" altLang="zh-TW" sz="900" dirty="0">
                <a:solidFill>
                  <a:schemeClr val="bg1"/>
                </a:solidFill>
              </a:rPr>
              <a:t>– High-performance antennas, ASUS </a:t>
            </a:r>
            <a:r>
              <a:rPr lang="en-US" altLang="zh-TW" sz="900" dirty="0" err="1">
                <a:solidFill>
                  <a:schemeClr val="bg1"/>
                </a:solidFill>
              </a:rPr>
              <a:t>AiRadar</a:t>
            </a:r>
            <a:r>
              <a:rPr lang="en-US" altLang="zh-TW" sz="900" dirty="0">
                <a:solidFill>
                  <a:schemeClr val="bg1"/>
                </a:solidFill>
              </a:rPr>
              <a:t> and </a:t>
            </a:r>
            <a:r>
              <a:rPr lang="en-US" altLang="zh-TW" sz="900" dirty="0" err="1" smtClean="0">
                <a:solidFill>
                  <a:schemeClr val="bg1"/>
                </a:solidFill>
              </a:rPr>
              <a:t>RangeBoost</a:t>
            </a:r>
            <a:r>
              <a:rPr lang="en-US" altLang="zh-TW" sz="900" dirty="0" smtClean="0">
                <a:solidFill>
                  <a:schemeClr val="bg1"/>
                </a:solidFill>
              </a:rPr>
              <a:t> </a:t>
            </a:r>
            <a:r>
              <a:rPr lang="en-US" altLang="zh-TW" sz="900" dirty="0">
                <a:solidFill>
                  <a:schemeClr val="bg1"/>
                </a:solidFill>
              </a:rPr>
              <a:t>eliminate dead spots, and MU-MIMO maximizes Multi-device performance</a:t>
            </a:r>
          </a:p>
          <a:p>
            <a:pPr marL="171450" indent="-171450" fontAlgn="base">
              <a:buFont typeface="Arial" panose="020B0604020202020204" pitchFamily="34" charset="0"/>
              <a:buChar char="•"/>
            </a:pPr>
            <a:r>
              <a:rPr lang="en-US" altLang="zh-TW" sz="1000" b="1" i="1" dirty="0" err="1" smtClean="0">
                <a:solidFill>
                  <a:schemeClr val="bg1"/>
                </a:solidFill>
              </a:rPr>
              <a:t>Ultrapowerful</a:t>
            </a:r>
            <a:r>
              <a:rPr lang="en-US" altLang="zh-TW" sz="1000" b="1" i="1" dirty="0" smtClean="0">
                <a:solidFill>
                  <a:schemeClr val="bg1"/>
                </a:solidFill>
              </a:rPr>
              <a:t> Processor </a:t>
            </a:r>
            <a:r>
              <a:rPr lang="en-US" altLang="zh-TW" sz="900" dirty="0" smtClean="0">
                <a:solidFill>
                  <a:schemeClr val="bg1"/>
                </a:solidFill>
              </a:rPr>
              <a:t>– Enjoy smoother networking and faster data transfers with the PC-grade 1.8GHz 64bit dual-core processor</a:t>
            </a:r>
            <a:endParaRPr lang="en-US" altLang="zh-TW" sz="1000" dirty="0" smtClean="0">
              <a:solidFill>
                <a:schemeClr val="bg1"/>
              </a:solidFill>
            </a:endParaRPr>
          </a:p>
          <a:p>
            <a:pPr marL="171450" indent="-171450" fontAlgn="base">
              <a:buFont typeface="Arial" panose="020B0604020202020204" pitchFamily="34" charset="0"/>
              <a:buChar char="•"/>
            </a:pPr>
            <a:r>
              <a:rPr lang="en-US" altLang="zh-TW" sz="1000" b="1" i="1" dirty="0" smtClean="0">
                <a:solidFill>
                  <a:schemeClr val="bg1"/>
                </a:solidFill>
              </a:rPr>
              <a:t>Commercial-grade </a:t>
            </a:r>
            <a:r>
              <a:rPr lang="en-US" altLang="zh-TW" sz="1000" b="1" i="1" dirty="0">
                <a:solidFill>
                  <a:schemeClr val="bg1"/>
                </a:solidFill>
              </a:rPr>
              <a:t>Security</a:t>
            </a:r>
            <a:r>
              <a:rPr lang="en-US" altLang="zh-TW" sz="1000" dirty="0">
                <a:solidFill>
                  <a:schemeClr val="bg1"/>
                </a:solidFill>
              </a:rPr>
              <a:t> </a:t>
            </a:r>
            <a:r>
              <a:rPr lang="en-US" altLang="zh-TW" sz="900" dirty="0">
                <a:solidFill>
                  <a:schemeClr val="bg1"/>
                </a:solidFill>
              </a:rPr>
              <a:t>– </a:t>
            </a:r>
            <a:r>
              <a:rPr lang="en-US" altLang="zh-TW" sz="900" dirty="0" err="1">
                <a:solidFill>
                  <a:schemeClr val="bg1"/>
                </a:solidFill>
              </a:rPr>
              <a:t>AiProtection</a:t>
            </a:r>
            <a:r>
              <a:rPr lang="en-US" altLang="zh-TW" sz="900" dirty="0">
                <a:solidFill>
                  <a:schemeClr val="bg1"/>
                </a:solidFill>
              </a:rPr>
              <a:t>, powered by Trend Micro™, blocks and neutralizes internet security threats for all your connected smart devices</a:t>
            </a:r>
          </a:p>
          <a:p>
            <a:pPr marL="171450" indent="-171450" fontAlgn="base">
              <a:buFont typeface="Arial" panose="020B0604020202020204" pitchFamily="34" charset="0"/>
              <a:buChar char="•"/>
            </a:pPr>
            <a:r>
              <a:rPr lang="en-US" altLang="zh-TW" sz="1000" b="1" i="1" dirty="0">
                <a:solidFill>
                  <a:schemeClr val="bg1"/>
                </a:solidFill>
              </a:rPr>
              <a:t>Easy Management, in the Palm of Your Hand!</a:t>
            </a:r>
            <a:r>
              <a:rPr lang="en-US" altLang="zh-TW" sz="1000" b="1" dirty="0">
                <a:solidFill>
                  <a:schemeClr val="bg1"/>
                </a:solidFill>
              </a:rPr>
              <a:t> </a:t>
            </a:r>
            <a:r>
              <a:rPr lang="en-US" altLang="zh-TW" sz="900" dirty="0">
                <a:solidFill>
                  <a:schemeClr val="bg1"/>
                </a:solidFill>
              </a:rPr>
              <a:t>- The ASUS Router mobile app puts you in full control of your network, from setup to day-to-day management</a:t>
            </a:r>
            <a:endParaRPr lang="en-US" altLang="zh-TW" sz="900" dirty="0">
              <a:solidFill>
                <a:schemeClr val="bg1"/>
              </a:solidFill>
            </a:endParaRPr>
          </a:p>
        </p:txBody>
      </p:sp>
      <p:grpSp>
        <p:nvGrpSpPr>
          <p:cNvPr id="13" name="群組 12"/>
          <p:cNvGrpSpPr/>
          <p:nvPr/>
        </p:nvGrpSpPr>
        <p:grpSpPr>
          <a:xfrm>
            <a:off x="474048" y="6276349"/>
            <a:ext cx="5083584" cy="692875"/>
            <a:chOff x="504073" y="6382213"/>
            <a:chExt cx="5363508" cy="731027"/>
          </a:xfrm>
        </p:grpSpPr>
        <p:pic>
          <p:nvPicPr>
            <p:cNvPr id="23" name="圖片 22"/>
            <p:cNvPicPr>
              <a:picLocks noChangeAspect="1"/>
            </p:cNvPicPr>
            <p:nvPr/>
          </p:nvPicPr>
          <p:blipFill rotWithShape="1">
            <a:blip r:embed="rId3" cstate="print">
              <a:extLst>
                <a:ext uri="{28A0092B-C50C-407E-A947-70E740481C1C}">
                  <a14:useLocalDpi xmlns:a14="http://schemas.microsoft.com/office/drawing/2010/main" val="0"/>
                </a:ext>
              </a:extLst>
            </a:blip>
            <a:srcRect b="48531"/>
            <a:stretch/>
          </p:blipFill>
          <p:spPr>
            <a:xfrm>
              <a:off x="504073" y="6382213"/>
              <a:ext cx="2527859" cy="731027"/>
            </a:xfrm>
            <a:prstGeom prst="rect">
              <a:avLst/>
            </a:prstGeom>
          </p:spPr>
        </p:pic>
        <p:pic>
          <p:nvPicPr>
            <p:cNvPr id="26" name="圖片 25"/>
            <p:cNvPicPr>
              <a:picLocks noChangeAspect="1"/>
            </p:cNvPicPr>
            <p:nvPr/>
          </p:nvPicPr>
          <p:blipFill rotWithShape="1">
            <a:blip r:embed="rId3" cstate="print">
              <a:extLst>
                <a:ext uri="{28A0092B-C50C-407E-A947-70E740481C1C}">
                  <a14:useLocalDpi xmlns:a14="http://schemas.microsoft.com/office/drawing/2010/main" val="0"/>
                </a:ext>
              </a:extLst>
            </a:blip>
            <a:srcRect t="54253"/>
            <a:stretch/>
          </p:blipFill>
          <p:spPr>
            <a:xfrm>
              <a:off x="3339722" y="6382213"/>
              <a:ext cx="2527859" cy="649766"/>
            </a:xfrm>
            <a:prstGeom prst="rect">
              <a:avLst/>
            </a:prstGeom>
          </p:spPr>
        </p:pic>
      </p:grpSp>
      <p:sp>
        <p:nvSpPr>
          <p:cNvPr id="16" name="矩形 15"/>
          <p:cNvSpPr/>
          <p:nvPr/>
        </p:nvSpPr>
        <p:spPr>
          <a:xfrm>
            <a:off x="373056" y="5583534"/>
            <a:ext cx="6224296" cy="677108"/>
          </a:xfrm>
          <a:prstGeom prst="rect">
            <a:avLst/>
          </a:prstGeom>
        </p:spPr>
        <p:txBody>
          <a:bodyPr wrap="square">
            <a:spAutoFit/>
          </a:bodyPr>
          <a:lstStyle/>
          <a:p>
            <a:r>
              <a:rPr lang="en-US" altLang="zh-TW" sz="950" dirty="0">
                <a:solidFill>
                  <a:schemeClr val="bg1">
                    <a:lumMod val="85000"/>
                  </a:schemeClr>
                </a:solidFill>
              </a:rPr>
              <a:t>Whether you're gaming online in a heated competition or streaming a live event in 4K UHD, lag and buffering are simply not an option. </a:t>
            </a:r>
            <a:r>
              <a:rPr lang="en-US" altLang="zh-TW" sz="950" dirty="0" err="1">
                <a:solidFill>
                  <a:schemeClr val="bg1">
                    <a:lumMod val="85000"/>
                  </a:schemeClr>
                </a:solidFill>
              </a:rPr>
              <a:t>NitroQAM</a:t>
            </a:r>
            <a:r>
              <a:rPr lang="en-US" altLang="zh-TW" sz="950" dirty="0">
                <a:solidFill>
                  <a:schemeClr val="bg1">
                    <a:lumMod val="85000"/>
                  </a:schemeClr>
                </a:solidFill>
              </a:rPr>
              <a:t>™ (1024-QAM) technology delivers the ultimate 5GHz quad-stream (4x4) speeds of up to 2167Mbps, giving RT-AC86U combined total speed of 2917Mbps. So everyone on your network can enjoy smooth streaming and low-latency online gaming!</a:t>
            </a:r>
          </a:p>
        </p:txBody>
      </p:sp>
      <p:sp>
        <p:nvSpPr>
          <p:cNvPr id="22" name="文字方塊 21"/>
          <p:cNvSpPr txBox="1"/>
          <p:nvPr/>
        </p:nvSpPr>
        <p:spPr>
          <a:xfrm>
            <a:off x="373056" y="7093882"/>
            <a:ext cx="3473747" cy="451406"/>
          </a:xfrm>
          <a:prstGeom prst="rect">
            <a:avLst/>
          </a:prstGeom>
          <a:noFill/>
        </p:spPr>
        <p:txBody>
          <a:bodyPr wrap="square" rtlCol="0">
            <a:spAutoFit/>
          </a:bodyPr>
          <a:lstStyle/>
          <a:p>
            <a:pPr fontAlgn="base">
              <a:lnSpc>
                <a:spcPts val="1400"/>
              </a:lnSpc>
            </a:pPr>
            <a:r>
              <a:rPr lang="en-US" altLang="zh-TW" sz="1250" dirty="0">
                <a:solidFill>
                  <a:srgbClr val="D7B557"/>
                </a:solidFill>
              </a:rPr>
              <a:t>Multiple Capacity </a:t>
            </a:r>
            <a:r>
              <a:rPr lang="en-US" altLang="zh-TW" sz="1250" dirty="0" smtClean="0">
                <a:solidFill>
                  <a:srgbClr val="D7B557"/>
                </a:solidFill>
              </a:rPr>
              <a:t>Wi-Fi with </a:t>
            </a:r>
          </a:p>
          <a:p>
            <a:pPr fontAlgn="base">
              <a:lnSpc>
                <a:spcPts val="1400"/>
              </a:lnSpc>
            </a:pPr>
            <a:r>
              <a:rPr lang="en-US" altLang="zh-TW" sz="1250" dirty="0" smtClean="0">
                <a:solidFill>
                  <a:srgbClr val="D7B557"/>
                </a:solidFill>
              </a:rPr>
              <a:t>Revolutionary </a:t>
            </a:r>
            <a:r>
              <a:rPr lang="en-US" altLang="zh-TW" sz="1250" dirty="0">
                <a:solidFill>
                  <a:srgbClr val="D7B557"/>
                </a:solidFill>
              </a:rPr>
              <a:t>MU-MIMO </a:t>
            </a:r>
            <a:r>
              <a:rPr lang="en-US" altLang="zh-TW" sz="1250" dirty="0" smtClean="0">
                <a:solidFill>
                  <a:srgbClr val="D7B557"/>
                </a:solidFill>
              </a:rPr>
              <a:t>Technology</a:t>
            </a:r>
            <a:endParaRPr lang="en-US" altLang="zh-TW" sz="1250" dirty="0">
              <a:solidFill>
                <a:srgbClr val="D7B557"/>
              </a:solidFill>
            </a:endParaRPr>
          </a:p>
        </p:txBody>
      </p:sp>
      <p:sp>
        <p:nvSpPr>
          <p:cNvPr id="28" name="矩形 27"/>
          <p:cNvSpPr/>
          <p:nvPr/>
        </p:nvSpPr>
        <p:spPr>
          <a:xfrm rot="11615678">
            <a:off x="-800048" y="-731678"/>
            <a:ext cx="9898256" cy="3297301"/>
          </a:xfrm>
          <a:prstGeom prst="rect">
            <a:avLst/>
          </a:prstGeom>
          <a:gradFill flip="none" rotWithShape="1">
            <a:gsLst>
              <a:gs pos="75000">
                <a:schemeClr val="tx1">
                  <a:alpha val="12000"/>
                </a:schemeClr>
              </a:gs>
              <a:gs pos="14000">
                <a:schemeClr val="tx1">
                  <a:lumMod val="99000"/>
                  <a:lumOff val="1000"/>
                </a:schemeClr>
              </a:gs>
              <a:gs pos="95000">
                <a:schemeClr val="tx1">
                  <a:alpha val="0"/>
                </a:schemeClr>
              </a:gs>
            </a:gsLst>
            <a:lin ang="16200000" scaled="1"/>
            <a:tileRect/>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p>
        </p:txBody>
      </p:sp>
      <p:sp>
        <p:nvSpPr>
          <p:cNvPr id="30" name="矩形 29"/>
          <p:cNvSpPr/>
          <p:nvPr/>
        </p:nvSpPr>
        <p:spPr>
          <a:xfrm rot="13500000">
            <a:off x="2031322" y="-224427"/>
            <a:ext cx="7249461" cy="3297301"/>
          </a:xfrm>
          <a:prstGeom prst="rect">
            <a:avLst/>
          </a:prstGeom>
          <a:gradFill flip="none" rotWithShape="1">
            <a:gsLst>
              <a:gs pos="75000">
                <a:schemeClr val="tx1">
                  <a:alpha val="20000"/>
                </a:schemeClr>
              </a:gs>
              <a:gs pos="9000">
                <a:schemeClr val="tx1">
                  <a:lumMod val="99000"/>
                  <a:lumOff val="1000"/>
                  <a:alpha val="61000"/>
                </a:schemeClr>
              </a:gs>
              <a:gs pos="95000">
                <a:schemeClr val="tx1">
                  <a:alpha val="0"/>
                </a:schemeClr>
              </a:gs>
            </a:gsLst>
            <a:lin ang="16200000" scaled="1"/>
            <a:tileRect/>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p>
        </p:txBody>
      </p:sp>
      <p:pic>
        <p:nvPicPr>
          <p:cNvPr id="32" name="圖片 3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94635" y="310449"/>
            <a:ext cx="2602717" cy="231598"/>
          </a:xfrm>
          <a:prstGeom prst="rect">
            <a:avLst/>
          </a:prstGeom>
        </p:spPr>
      </p:pic>
      <p:pic>
        <p:nvPicPr>
          <p:cNvPr id="33" name="圖片 3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9616" y="245394"/>
            <a:ext cx="1098672" cy="335472"/>
          </a:xfrm>
          <a:prstGeom prst="rect">
            <a:avLst/>
          </a:prstGeom>
        </p:spPr>
      </p:pic>
      <p:sp>
        <p:nvSpPr>
          <p:cNvPr id="35" name="文字方塊 34"/>
          <p:cNvSpPr txBox="1"/>
          <p:nvPr/>
        </p:nvSpPr>
        <p:spPr>
          <a:xfrm>
            <a:off x="5301208" y="4316852"/>
            <a:ext cx="1512168" cy="553998"/>
          </a:xfrm>
          <a:prstGeom prst="rect">
            <a:avLst/>
          </a:prstGeom>
          <a:noFill/>
        </p:spPr>
        <p:txBody>
          <a:bodyPr wrap="square" rtlCol="0">
            <a:spAutoFit/>
          </a:bodyPr>
          <a:lstStyle/>
          <a:p>
            <a:r>
              <a:rPr lang="en-US" altLang="zh-TW" sz="1000" dirty="0" smtClean="0">
                <a:solidFill>
                  <a:schemeClr val="bg1"/>
                </a:solidFill>
                <a:latin typeface="Calibri"/>
                <a:cs typeface="Calibri"/>
              </a:rPr>
              <a:t>Readers’ choice Award,</a:t>
            </a:r>
          </a:p>
          <a:p>
            <a:r>
              <a:rPr lang="en-US" altLang="zh-TW" sz="1000" dirty="0" smtClean="0">
                <a:solidFill>
                  <a:schemeClr val="bg1"/>
                </a:solidFill>
                <a:latin typeface="Calibri"/>
                <a:cs typeface="Calibri"/>
              </a:rPr>
              <a:t>6 Years Running!</a:t>
            </a:r>
          </a:p>
          <a:p>
            <a:r>
              <a:rPr lang="en-US" altLang="zh-TW" sz="1000" dirty="0" smtClean="0">
                <a:solidFill>
                  <a:schemeClr val="bg1"/>
                </a:solidFill>
                <a:latin typeface="Calibri"/>
                <a:cs typeface="Calibri"/>
              </a:rPr>
              <a:t>(2012-2017)</a:t>
            </a:r>
            <a:endParaRPr lang="zh-TW" altLang="en-US" sz="1000" dirty="0">
              <a:solidFill>
                <a:schemeClr val="bg1"/>
              </a:solidFill>
              <a:latin typeface="Calibri"/>
              <a:cs typeface="Calibri"/>
            </a:endParaRPr>
          </a:p>
        </p:txBody>
      </p:sp>
      <p:pic>
        <p:nvPicPr>
          <p:cNvPr id="36" name="Picture 9"/>
          <p:cNvPicPr>
            <a:picLocks noChangeAspect="1"/>
          </p:cNvPicPr>
          <p:nvPr/>
        </p:nvPicPr>
        <p:blipFill>
          <a:blip r:embed="rId6"/>
          <a:stretch>
            <a:fillRect/>
          </a:stretch>
        </p:blipFill>
        <p:spPr>
          <a:xfrm>
            <a:off x="4445724" y="4197459"/>
            <a:ext cx="855484" cy="916195"/>
          </a:xfrm>
          <a:prstGeom prst="rect">
            <a:avLst/>
          </a:prstGeom>
        </p:spPr>
      </p:pic>
      <p:pic>
        <p:nvPicPr>
          <p:cNvPr id="2" name="圖片 1"/>
          <p:cNvPicPr>
            <a:picLocks noChangeAspect="1"/>
          </p:cNvPicPr>
          <p:nvPr/>
        </p:nvPicPr>
        <p:blipFill rotWithShape="1">
          <a:blip r:embed="rId7" cstate="print">
            <a:extLst>
              <a:ext uri="{28A0092B-C50C-407E-A947-70E740481C1C}">
                <a14:useLocalDpi xmlns:a14="http://schemas.microsoft.com/office/drawing/2010/main" val="0"/>
              </a:ext>
            </a:extLst>
          </a:blip>
          <a:srcRect b="17342"/>
          <a:stretch/>
        </p:blipFill>
        <p:spPr>
          <a:xfrm>
            <a:off x="2774143" y="7713391"/>
            <a:ext cx="4472365" cy="2288458"/>
          </a:xfrm>
          <a:prstGeom prst="rect">
            <a:avLst/>
          </a:prstGeom>
        </p:spPr>
      </p:pic>
      <p:sp>
        <p:nvSpPr>
          <p:cNvPr id="31" name="矩形 30"/>
          <p:cNvSpPr/>
          <p:nvPr/>
        </p:nvSpPr>
        <p:spPr>
          <a:xfrm rot="5400000">
            <a:off x="3644882" y="6507298"/>
            <a:ext cx="1718661" cy="5154008"/>
          </a:xfrm>
          <a:prstGeom prst="rect">
            <a:avLst/>
          </a:prstGeom>
          <a:gradFill flip="none" rotWithShape="1">
            <a:gsLst>
              <a:gs pos="34000">
                <a:schemeClr val="tx1">
                  <a:alpha val="23000"/>
                </a:schemeClr>
              </a:gs>
              <a:gs pos="0">
                <a:schemeClr val="tx1">
                  <a:lumMod val="99000"/>
                  <a:lumOff val="1000"/>
                </a:schemeClr>
              </a:gs>
              <a:gs pos="100000">
                <a:schemeClr val="tx1">
                  <a:alpha val="12000"/>
                </a:schemeClr>
              </a:gs>
            </a:gsLst>
            <a:lin ang="16200000" scaled="1"/>
            <a:tileRect/>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p>
        </p:txBody>
      </p:sp>
      <p:sp>
        <p:nvSpPr>
          <p:cNvPr id="37" name="矩形 36"/>
          <p:cNvSpPr/>
          <p:nvPr/>
        </p:nvSpPr>
        <p:spPr>
          <a:xfrm rot="10800000">
            <a:off x="-849052" y="8179091"/>
            <a:ext cx="7825452" cy="772356"/>
          </a:xfrm>
          <a:prstGeom prst="rect">
            <a:avLst/>
          </a:prstGeom>
          <a:gradFill flip="none" rotWithShape="1">
            <a:gsLst>
              <a:gs pos="100000">
                <a:schemeClr val="tx1">
                  <a:alpha val="0"/>
                </a:schemeClr>
              </a:gs>
              <a:gs pos="0">
                <a:schemeClr val="tx1">
                  <a:lumMod val="99000"/>
                  <a:lumOff val="1000"/>
                </a:schemeClr>
              </a:gs>
            </a:gsLst>
            <a:lin ang="16200000" scaled="1"/>
            <a:tileRect/>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p>
        </p:txBody>
      </p:sp>
      <p:pic>
        <p:nvPicPr>
          <p:cNvPr id="14" name="圖片 13"/>
          <p:cNvPicPr>
            <a:picLocks noChangeAspect="1"/>
          </p:cNvPicPr>
          <p:nvPr/>
        </p:nvPicPr>
        <p:blipFill rotWithShape="1">
          <a:blip r:embed="rId8" cstate="print">
            <a:extLst>
              <a:ext uri="{28A0092B-C50C-407E-A947-70E740481C1C}">
                <a14:useLocalDpi xmlns:a14="http://schemas.microsoft.com/office/drawing/2010/main" val="0"/>
              </a:ext>
            </a:extLst>
          </a:blip>
          <a:srcRect t="4735"/>
          <a:stretch/>
        </p:blipFill>
        <p:spPr>
          <a:xfrm>
            <a:off x="4071357" y="6897216"/>
            <a:ext cx="2234385" cy="1565833"/>
          </a:xfrm>
          <a:prstGeom prst="rect">
            <a:avLst/>
          </a:prstGeom>
        </p:spPr>
      </p:pic>
      <p:sp>
        <p:nvSpPr>
          <p:cNvPr id="27" name="矩形 26"/>
          <p:cNvSpPr/>
          <p:nvPr/>
        </p:nvSpPr>
        <p:spPr>
          <a:xfrm>
            <a:off x="373057" y="7177192"/>
            <a:ext cx="3706968" cy="1243271"/>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altLang="zh-TW" sz="950" dirty="0" smtClean="0">
                <a:solidFill>
                  <a:schemeClr val="bg1">
                    <a:lumMod val="85000"/>
                  </a:schemeClr>
                </a:solidFill>
              </a:rPr>
              <a:t>RT-AC86U is able to connect to multiple MU-MIMO-compatible clients at each device's maximum speed simultaneously, unlike standard single-user MIMO where individual devices have to wait for sequential transmissions.</a:t>
            </a:r>
            <a:endParaRPr kumimoji="1" lang="zh-TW" altLang="en-US" sz="950" dirty="0">
              <a:solidFill>
                <a:schemeClr val="bg1">
                  <a:lumMod val="85000"/>
                </a:schemeClr>
              </a:solidFill>
            </a:endParaRPr>
          </a:p>
        </p:txBody>
      </p:sp>
      <p:grpSp>
        <p:nvGrpSpPr>
          <p:cNvPr id="5" name="群組 4"/>
          <p:cNvGrpSpPr/>
          <p:nvPr/>
        </p:nvGrpSpPr>
        <p:grpSpPr>
          <a:xfrm>
            <a:off x="373056" y="8146454"/>
            <a:ext cx="4352088" cy="1581564"/>
            <a:chOff x="373056" y="8146454"/>
            <a:chExt cx="4352088" cy="1581564"/>
          </a:xfrm>
        </p:grpSpPr>
        <p:sp>
          <p:nvSpPr>
            <p:cNvPr id="24" name="文字方塊 9"/>
            <p:cNvSpPr txBox="1"/>
            <p:nvPr/>
          </p:nvSpPr>
          <p:spPr>
            <a:xfrm>
              <a:off x="373056" y="8375489"/>
              <a:ext cx="3560000" cy="846450"/>
            </a:xfrm>
            <a:prstGeom prst="rect">
              <a:avLst/>
            </a:prstGeom>
            <a:noFill/>
          </p:spPr>
          <p:txBody>
            <a:bodyPr wrap="square" rtlCol="0">
              <a:spAutoFit/>
            </a:bodyPr>
            <a:lstStyle/>
            <a:p>
              <a:pPr>
                <a:lnSpc>
                  <a:spcPct val="110000"/>
                </a:lnSpc>
              </a:pPr>
              <a:r>
                <a:rPr lang="en-US" altLang="zh-TW" sz="900" dirty="0">
                  <a:solidFill>
                    <a:schemeClr val="bg1">
                      <a:lumMod val="85000"/>
                    </a:schemeClr>
                  </a:solidFill>
                  <a:cs typeface="Calibri"/>
                </a:rPr>
                <a:t>With the increasing popularity of 5GHz Wi-Fi devices, a router needs to deliver the maximum 5GHz bandwidth possible, with reliable </a:t>
              </a:r>
              <a:r>
                <a:rPr lang="en-US" altLang="zh-TW" sz="900" dirty="0" smtClean="0">
                  <a:solidFill>
                    <a:schemeClr val="bg1">
                      <a:lumMod val="85000"/>
                    </a:schemeClr>
                  </a:solidFill>
                  <a:cs typeface="Calibri"/>
                </a:rPr>
                <a:t>long-range </a:t>
              </a:r>
              <a:r>
                <a:rPr lang="en-US" altLang="zh-TW" sz="900" dirty="0">
                  <a:solidFill>
                    <a:schemeClr val="bg1">
                      <a:lumMod val="85000"/>
                    </a:schemeClr>
                  </a:solidFill>
                  <a:cs typeface="Calibri"/>
                </a:rPr>
                <a:t>performance. RT-AC86U has an extra internal 5GHz antenna to provide the ultimate 5GHz quad-stream performance, while </a:t>
              </a:r>
              <a:r>
                <a:rPr lang="en-US" altLang="zh-TW" sz="900" dirty="0" err="1">
                  <a:solidFill>
                    <a:schemeClr val="bg1">
                      <a:lumMod val="85000"/>
                    </a:schemeClr>
                  </a:solidFill>
                  <a:cs typeface="Calibri"/>
                </a:rPr>
                <a:t>RangeBoost</a:t>
              </a:r>
              <a:r>
                <a:rPr lang="en-US" altLang="zh-TW" sz="900" dirty="0">
                  <a:solidFill>
                    <a:schemeClr val="bg1">
                      <a:lumMod val="85000"/>
                    </a:schemeClr>
                  </a:solidFill>
                  <a:cs typeface="Calibri"/>
                </a:rPr>
                <a:t> significantly improves mid- to long-distance Wi-Fi coverage. </a:t>
              </a:r>
              <a:endParaRPr lang="en-US" altLang="zh-TW" sz="900" dirty="0" smtClean="0">
                <a:solidFill>
                  <a:schemeClr val="bg1">
                    <a:lumMod val="85000"/>
                  </a:schemeClr>
                </a:solidFill>
                <a:cs typeface="Calibri"/>
              </a:endParaRPr>
            </a:p>
          </p:txBody>
        </p:sp>
        <p:sp>
          <p:nvSpPr>
            <p:cNvPr id="25" name="文字方塊 10"/>
            <p:cNvSpPr txBox="1"/>
            <p:nvPr/>
          </p:nvSpPr>
          <p:spPr>
            <a:xfrm>
              <a:off x="373056" y="8146454"/>
              <a:ext cx="3675531" cy="284693"/>
            </a:xfrm>
            <a:prstGeom prst="rect">
              <a:avLst/>
            </a:prstGeom>
            <a:noFill/>
          </p:spPr>
          <p:txBody>
            <a:bodyPr wrap="square" rtlCol="0">
              <a:spAutoFit/>
            </a:bodyPr>
            <a:lstStyle/>
            <a:p>
              <a:r>
                <a:rPr lang="en-US" altLang="zh-TW" sz="1250" dirty="0">
                  <a:solidFill>
                    <a:srgbClr val="D7B557"/>
                  </a:solidFill>
                  <a:latin typeface="+mj-lt"/>
                </a:rPr>
                <a:t>Powerful Hardware, Ultimate Performance</a:t>
              </a:r>
            </a:p>
          </p:txBody>
        </p:sp>
        <p:sp>
          <p:nvSpPr>
            <p:cNvPr id="38" name="文字方塊 9"/>
            <p:cNvSpPr txBox="1"/>
            <p:nvPr/>
          </p:nvSpPr>
          <p:spPr>
            <a:xfrm>
              <a:off x="373056" y="9178637"/>
              <a:ext cx="4352088" cy="549381"/>
            </a:xfrm>
            <a:prstGeom prst="rect">
              <a:avLst/>
            </a:prstGeom>
            <a:noFill/>
          </p:spPr>
          <p:txBody>
            <a:bodyPr wrap="square" rtlCol="0">
              <a:spAutoFit/>
            </a:bodyPr>
            <a:lstStyle/>
            <a:p>
              <a:pPr>
                <a:lnSpc>
                  <a:spcPct val="110000"/>
                </a:lnSpc>
              </a:pPr>
              <a:r>
                <a:rPr lang="en-US" altLang="zh-TW" sz="900" dirty="0">
                  <a:solidFill>
                    <a:schemeClr val="bg1">
                      <a:lumMod val="85000"/>
                    </a:schemeClr>
                  </a:solidFill>
                  <a:cs typeface="Calibri"/>
                </a:rPr>
                <a:t>Additionally, RT-AC86U's top-of-the-line </a:t>
              </a:r>
              <a:r>
                <a:rPr lang="en-US" altLang="zh-TW" sz="900" dirty="0" smtClean="0">
                  <a:solidFill>
                    <a:schemeClr val="bg1">
                      <a:lumMod val="85000"/>
                    </a:schemeClr>
                  </a:solidFill>
                  <a:cs typeface="Calibri"/>
                </a:rPr>
                <a:t>1.8GHz 64bit </a:t>
              </a:r>
              <a:r>
                <a:rPr lang="en-US" altLang="zh-TW" sz="900" dirty="0">
                  <a:solidFill>
                    <a:schemeClr val="bg1">
                      <a:lumMod val="85000"/>
                    </a:schemeClr>
                  </a:solidFill>
                  <a:cs typeface="Calibri"/>
                </a:rPr>
                <a:t>dual-core processor brings its computational capability to the next level, enabling USB data transfers of up to 110MB/s and router download/upload speeds (WAN-LAN throughput) of up to </a:t>
              </a:r>
              <a:r>
                <a:rPr lang="en-US" altLang="zh-TW" sz="900" dirty="0" smtClean="0">
                  <a:solidFill>
                    <a:schemeClr val="bg1">
                      <a:lumMod val="85000"/>
                    </a:schemeClr>
                  </a:solidFill>
                  <a:cs typeface="Calibri"/>
                </a:rPr>
                <a:t>1600Mbps.</a:t>
              </a:r>
              <a:endParaRPr lang="en-US" altLang="zh-TW" sz="900" dirty="0">
                <a:solidFill>
                  <a:schemeClr val="bg1">
                    <a:lumMod val="85000"/>
                  </a:schemeClr>
                </a:solidFill>
                <a:cs typeface="Calibri"/>
              </a:endParaRPr>
            </a:p>
          </p:txBody>
        </p:sp>
      </p:grpSp>
      <p:pic>
        <p:nvPicPr>
          <p:cNvPr id="7" name="Picture 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080024" y="539051"/>
            <a:ext cx="3237408" cy="3715758"/>
          </a:xfrm>
          <a:prstGeom prst="rect">
            <a:avLst/>
          </a:prstGeom>
        </p:spPr>
      </p:pic>
      <p:sp>
        <p:nvSpPr>
          <p:cNvPr id="4" name="文字方塊 3"/>
          <p:cNvSpPr txBox="1"/>
          <p:nvPr/>
        </p:nvSpPr>
        <p:spPr>
          <a:xfrm>
            <a:off x="366354" y="1496616"/>
            <a:ext cx="4286782" cy="1169551"/>
          </a:xfrm>
          <a:prstGeom prst="rect">
            <a:avLst/>
          </a:prstGeom>
          <a:noFill/>
        </p:spPr>
        <p:txBody>
          <a:bodyPr wrap="square" rtlCol="0">
            <a:spAutoFit/>
          </a:bodyPr>
          <a:lstStyle/>
          <a:p>
            <a:pPr>
              <a:lnSpc>
                <a:spcPts val="3000"/>
              </a:lnSpc>
            </a:pPr>
            <a:r>
              <a:rPr lang="en-US" altLang="zh-TW" sz="4000" dirty="0" smtClean="0">
                <a:solidFill>
                  <a:schemeClr val="bg1"/>
                </a:solidFill>
                <a:latin typeface="DINCond-Bold" pitchFamily="50" charset="0"/>
                <a:ea typeface="DIN Condensed" charset="0"/>
                <a:cs typeface="DIN Condensed" charset="0"/>
              </a:rPr>
              <a:t>RT-AC86U</a:t>
            </a:r>
          </a:p>
          <a:p>
            <a:pPr>
              <a:lnSpc>
                <a:spcPts val="1800"/>
              </a:lnSpc>
            </a:pPr>
            <a:r>
              <a:rPr lang="en-US" altLang="zh-TW" sz="1600" dirty="0" smtClean="0">
                <a:solidFill>
                  <a:srgbClr val="FFC000"/>
                </a:solidFill>
                <a:effectLst>
                  <a:outerShdw blurRad="38100" dist="38100" dir="2700000" algn="tl">
                    <a:srgbClr val="000000">
                      <a:alpha val="43137"/>
                    </a:srgbClr>
                  </a:outerShdw>
                </a:effectLst>
                <a:latin typeface="Myriad Pro Cond" pitchFamily="34" charset="0"/>
              </a:rPr>
              <a:t>Overwhelming powerful </a:t>
            </a:r>
            <a:r>
              <a:rPr lang="en-US" altLang="zh-TW" sz="1600" dirty="0">
                <a:solidFill>
                  <a:srgbClr val="FFC000"/>
                </a:solidFill>
                <a:effectLst>
                  <a:outerShdw blurRad="38100" dist="38100" dir="2700000" algn="tl">
                    <a:srgbClr val="000000">
                      <a:alpha val="43137"/>
                    </a:srgbClr>
                  </a:outerShdw>
                </a:effectLst>
                <a:latin typeface="Myriad Pro Cond" pitchFamily="34" charset="0"/>
              </a:rPr>
              <a:t>dual-band </a:t>
            </a:r>
            <a:endParaRPr lang="en-US" altLang="zh-TW" sz="1600" dirty="0" smtClean="0">
              <a:solidFill>
                <a:srgbClr val="FFC000"/>
              </a:solidFill>
              <a:effectLst>
                <a:outerShdw blurRad="38100" dist="38100" dir="2700000" algn="tl">
                  <a:srgbClr val="000000">
                    <a:alpha val="43137"/>
                  </a:srgbClr>
                </a:outerShdw>
              </a:effectLst>
              <a:latin typeface="Myriad Pro Cond" pitchFamily="34" charset="0"/>
            </a:endParaRPr>
          </a:p>
          <a:p>
            <a:pPr>
              <a:lnSpc>
                <a:spcPts val="1800"/>
              </a:lnSpc>
            </a:pPr>
            <a:r>
              <a:rPr lang="en-US" altLang="zh-TW" sz="1600" dirty="0" smtClean="0">
                <a:solidFill>
                  <a:srgbClr val="FFC000"/>
                </a:solidFill>
                <a:effectLst>
                  <a:outerShdw blurRad="38100" dist="38100" dir="2700000" algn="tl">
                    <a:srgbClr val="000000">
                      <a:alpha val="43137"/>
                    </a:srgbClr>
                  </a:outerShdw>
                </a:effectLst>
                <a:latin typeface="Myriad Pro Cond" pitchFamily="34" charset="0"/>
              </a:rPr>
              <a:t>AC2900 gigabit wireless </a:t>
            </a:r>
            <a:r>
              <a:rPr lang="en-US" altLang="zh-TW" sz="1600" dirty="0">
                <a:solidFill>
                  <a:srgbClr val="FFC000"/>
                </a:solidFill>
                <a:effectLst>
                  <a:outerShdw blurRad="38100" dist="38100" dir="2700000" algn="tl">
                    <a:srgbClr val="000000">
                      <a:alpha val="43137"/>
                    </a:srgbClr>
                  </a:outerShdw>
                </a:effectLst>
                <a:latin typeface="Myriad Pro Cond" pitchFamily="34" charset="0"/>
              </a:rPr>
              <a:t>router for </a:t>
            </a:r>
            <a:r>
              <a:rPr lang="en-US" altLang="zh-TW" sz="1600" dirty="0" smtClean="0">
                <a:solidFill>
                  <a:srgbClr val="FFC000"/>
                </a:solidFill>
                <a:effectLst>
                  <a:outerShdw blurRad="38100" dist="38100" dir="2700000" algn="tl">
                    <a:srgbClr val="000000">
                      <a:alpha val="43137"/>
                    </a:srgbClr>
                  </a:outerShdw>
                </a:effectLst>
                <a:latin typeface="Myriad Pro Cond" pitchFamily="34" charset="0"/>
              </a:rPr>
              <a:t>4K streaming and gaming</a:t>
            </a:r>
            <a:endParaRPr lang="zh-TW" altLang="en-US" sz="1600" dirty="0">
              <a:solidFill>
                <a:srgbClr val="FFC000"/>
              </a:solidFill>
              <a:effectLst>
                <a:outerShdw blurRad="38100" dist="38100" dir="2700000" algn="tl">
                  <a:srgbClr val="000000">
                    <a:alpha val="43137"/>
                  </a:srgbClr>
                </a:outerShdw>
              </a:effectLst>
              <a:latin typeface="Myriad Pro Cond" pitchFamily="34" charset="0"/>
            </a:endParaRPr>
          </a:p>
        </p:txBody>
      </p:sp>
    </p:spTree>
    <p:extLst>
      <p:ext uri="{BB962C8B-B14F-4D97-AF65-F5344CB8AC3E}">
        <p14:creationId xmlns:p14="http://schemas.microsoft.com/office/powerpoint/2010/main" val="10404539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p:cNvPicPr>
            <a:picLocks noChangeAspect="1"/>
          </p:cNvPicPr>
          <p:nvPr/>
        </p:nvPicPr>
        <p:blipFill rotWithShape="1">
          <a:blip r:embed="rId2">
            <a:extLst>
              <a:ext uri="{28A0092B-C50C-407E-A947-70E740481C1C}">
                <a14:useLocalDpi xmlns:a14="http://schemas.microsoft.com/office/drawing/2010/main" val="0"/>
              </a:ext>
            </a:extLst>
          </a:blip>
          <a:srcRect l="645" r="645"/>
          <a:stretch/>
        </p:blipFill>
        <p:spPr>
          <a:xfrm>
            <a:off x="-27385" y="0"/>
            <a:ext cx="6912769" cy="9906000"/>
          </a:xfrm>
          <a:prstGeom prst="rect">
            <a:avLst/>
          </a:prstGeom>
        </p:spPr>
      </p:pic>
      <p:sp>
        <p:nvSpPr>
          <p:cNvPr id="11" name="矩形 10"/>
          <p:cNvSpPr/>
          <p:nvPr/>
        </p:nvSpPr>
        <p:spPr>
          <a:xfrm>
            <a:off x="0" y="4531786"/>
            <a:ext cx="6858000" cy="93610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sp>
        <p:nvSpPr>
          <p:cNvPr id="65" name="文字方塊 64"/>
          <p:cNvSpPr txBox="1"/>
          <p:nvPr/>
        </p:nvSpPr>
        <p:spPr>
          <a:xfrm>
            <a:off x="1466030" y="1248828"/>
            <a:ext cx="3010589" cy="725840"/>
          </a:xfrm>
          <a:prstGeom prst="rect">
            <a:avLst/>
          </a:prstGeom>
          <a:noFill/>
        </p:spPr>
        <p:txBody>
          <a:bodyPr wrap="square" rtlCol="0">
            <a:spAutoFit/>
          </a:bodyPr>
          <a:lstStyle/>
          <a:p>
            <a:pPr>
              <a:lnSpc>
                <a:spcPct val="105000"/>
              </a:lnSpc>
            </a:pPr>
            <a:r>
              <a:rPr lang="en-US" altLang="zh-TW" sz="980" dirty="0" err="1">
                <a:cs typeface="Calibri"/>
              </a:rPr>
              <a:t>AiCloud</a:t>
            </a:r>
            <a:r>
              <a:rPr lang="en-US" altLang="zh-TW" sz="980" dirty="0">
                <a:cs typeface="Calibri"/>
              </a:rPr>
              <a:t> keeps you connected to your data wherever you are. A</a:t>
            </a:r>
            <a:r>
              <a:rPr lang="en-US" altLang="zh-TW" sz="980" dirty="0" smtClean="0">
                <a:cs typeface="Calibri"/>
              </a:rPr>
              <a:t>ccess</a:t>
            </a:r>
            <a:r>
              <a:rPr lang="en-US" altLang="zh-TW" sz="980" dirty="0">
                <a:cs typeface="Calibri"/>
              </a:rPr>
              <a:t>, share and stream all your photos, videos and files from your </a:t>
            </a:r>
            <a:r>
              <a:rPr lang="en-US" altLang="zh-TW" sz="980" dirty="0" smtClean="0">
                <a:cs typeface="Calibri"/>
              </a:rPr>
              <a:t>router</a:t>
            </a:r>
            <a:r>
              <a:rPr lang="zh-TW" altLang="en-US" sz="980" dirty="0" smtClean="0">
                <a:cs typeface="Calibri"/>
              </a:rPr>
              <a:t> </a:t>
            </a:r>
            <a:r>
              <a:rPr lang="en-US" altLang="zh-TW" sz="980" dirty="0" smtClean="0">
                <a:cs typeface="Calibri"/>
              </a:rPr>
              <a:t>on </a:t>
            </a:r>
            <a:r>
              <a:rPr lang="en-US" altLang="zh-TW" sz="980" dirty="0">
                <a:cs typeface="Calibri"/>
              </a:rPr>
              <a:t>any internet-connected desktop, notebook or mobile device.</a:t>
            </a:r>
            <a:endParaRPr lang="en-US" altLang="zh-TW" sz="980" dirty="0" smtClean="0">
              <a:cs typeface="Calibri"/>
            </a:endParaRPr>
          </a:p>
        </p:txBody>
      </p:sp>
      <p:sp>
        <p:nvSpPr>
          <p:cNvPr id="66" name="文字方塊 65"/>
          <p:cNvSpPr txBox="1"/>
          <p:nvPr/>
        </p:nvSpPr>
        <p:spPr>
          <a:xfrm>
            <a:off x="1466030" y="941051"/>
            <a:ext cx="3528392" cy="307777"/>
          </a:xfrm>
          <a:prstGeom prst="rect">
            <a:avLst/>
          </a:prstGeom>
          <a:noFill/>
        </p:spPr>
        <p:txBody>
          <a:bodyPr wrap="square" rtlCol="0">
            <a:spAutoFit/>
          </a:bodyPr>
          <a:lstStyle/>
          <a:p>
            <a:r>
              <a:rPr lang="en-US" altLang="zh-TW" sz="1400" dirty="0" smtClean="0">
                <a:latin typeface="Myriad Pro Cond" pitchFamily="34" charset="0"/>
              </a:rPr>
              <a:t>Your </a:t>
            </a:r>
            <a:r>
              <a:rPr lang="en-US" altLang="zh-TW" sz="1400" dirty="0">
                <a:latin typeface="Myriad Pro Cond" pitchFamily="34" charset="0"/>
              </a:rPr>
              <a:t>World on Demand.</a:t>
            </a:r>
          </a:p>
        </p:txBody>
      </p:sp>
      <p:sp>
        <p:nvSpPr>
          <p:cNvPr id="67" name="文字方塊 66"/>
          <p:cNvSpPr txBox="1"/>
          <p:nvPr/>
        </p:nvSpPr>
        <p:spPr>
          <a:xfrm>
            <a:off x="1466032" y="2600756"/>
            <a:ext cx="3010588" cy="884216"/>
          </a:xfrm>
          <a:prstGeom prst="rect">
            <a:avLst/>
          </a:prstGeom>
          <a:noFill/>
        </p:spPr>
        <p:txBody>
          <a:bodyPr wrap="square" rtlCol="0">
            <a:spAutoFit/>
          </a:bodyPr>
          <a:lstStyle/>
          <a:p>
            <a:pPr>
              <a:lnSpc>
                <a:spcPct val="105000"/>
              </a:lnSpc>
            </a:pPr>
            <a:r>
              <a:rPr lang="en-US" altLang="zh-TW" sz="980" dirty="0">
                <a:latin typeface="Calibri"/>
                <a:cs typeface="Calibri"/>
              </a:rPr>
              <a:t>ASUS Router App is built from the ground-up to be both intuitive and robust, allowing you to setup your router, manage network traffic, diagnose connection issues and even update firmware, all without needing to boot up a PC.</a:t>
            </a:r>
            <a:endParaRPr lang="en-US" altLang="zh-TW" sz="980" dirty="0" smtClean="0">
              <a:latin typeface="Calibri"/>
              <a:cs typeface="Calibri"/>
            </a:endParaRPr>
          </a:p>
        </p:txBody>
      </p:sp>
      <p:sp>
        <p:nvSpPr>
          <p:cNvPr id="68" name="文字方塊 67"/>
          <p:cNvSpPr txBox="1"/>
          <p:nvPr/>
        </p:nvSpPr>
        <p:spPr>
          <a:xfrm>
            <a:off x="1466030" y="2307713"/>
            <a:ext cx="3168352" cy="307777"/>
          </a:xfrm>
          <a:prstGeom prst="rect">
            <a:avLst/>
          </a:prstGeom>
          <a:noFill/>
        </p:spPr>
        <p:txBody>
          <a:bodyPr wrap="square" rtlCol="0">
            <a:spAutoFit/>
          </a:bodyPr>
          <a:lstStyle/>
          <a:p>
            <a:r>
              <a:rPr lang="en-US" altLang="zh-TW" sz="1400" dirty="0" smtClean="0">
                <a:latin typeface="Myriad Pro Cond" pitchFamily="34" charset="0"/>
              </a:rPr>
              <a:t>Control </a:t>
            </a:r>
            <a:r>
              <a:rPr lang="en-US" altLang="zh-TW" sz="1400" dirty="0">
                <a:latin typeface="Myriad Pro Cond" pitchFamily="34" charset="0"/>
              </a:rPr>
              <a:t>Your Network Anywhere.</a:t>
            </a:r>
          </a:p>
        </p:txBody>
      </p:sp>
      <p:sp>
        <p:nvSpPr>
          <p:cNvPr id="69" name="矩形 68"/>
          <p:cNvSpPr/>
          <p:nvPr/>
        </p:nvSpPr>
        <p:spPr>
          <a:xfrm>
            <a:off x="243725" y="6064836"/>
            <a:ext cx="1190454" cy="369332"/>
          </a:xfrm>
          <a:prstGeom prst="rect">
            <a:avLst/>
          </a:prstGeom>
        </p:spPr>
        <p:txBody>
          <a:bodyPr wrap="none">
            <a:spAutoFit/>
          </a:bodyPr>
          <a:lstStyle/>
          <a:p>
            <a:r>
              <a:rPr lang="en-US" altLang="zh-TW" b="1" dirty="0">
                <a:latin typeface="Myriad Pro Cond" pitchFamily="34" charset="0"/>
              </a:rPr>
              <a:t>Connectivity</a:t>
            </a:r>
            <a:endParaRPr lang="zh-TW" altLang="en-US" b="1" dirty="0">
              <a:latin typeface="Myriad Pro Cond" pitchFamily="34" charset="0"/>
            </a:endParaRPr>
          </a:p>
        </p:txBody>
      </p:sp>
      <p:sp>
        <p:nvSpPr>
          <p:cNvPr id="71" name="文字方塊 70"/>
          <p:cNvSpPr txBox="1"/>
          <p:nvPr/>
        </p:nvSpPr>
        <p:spPr>
          <a:xfrm>
            <a:off x="247182" y="4211843"/>
            <a:ext cx="2569750" cy="913455"/>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zh-TW" sz="980" spc="-30" dirty="0" smtClean="0">
                <a:latin typeface="Calibri"/>
                <a:cs typeface="Calibri"/>
              </a:rPr>
              <a:t>RT-AC86U Wireless AC2900 Gigabit </a:t>
            </a:r>
            <a:r>
              <a:rPr lang="en-US" altLang="zh-TW" sz="980" spc="-30" dirty="0">
                <a:latin typeface="Calibri"/>
                <a:cs typeface="Calibri"/>
              </a:rPr>
              <a:t>Router</a:t>
            </a:r>
          </a:p>
          <a:p>
            <a:pPr marL="171450" indent="-171450">
              <a:lnSpc>
                <a:spcPct val="110000"/>
              </a:lnSpc>
              <a:buFont typeface="Arial" panose="020B0604020202020204" pitchFamily="34" charset="0"/>
              <a:buChar char="•"/>
            </a:pPr>
            <a:r>
              <a:rPr lang="en-US" altLang="zh-TW" sz="980" dirty="0" smtClean="0">
                <a:latin typeface="Calibri"/>
                <a:cs typeface="Calibri"/>
              </a:rPr>
              <a:t>RJ-45 </a:t>
            </a:r>
            <a:r>
              <a:rPr lang="en-US" altLang="zh-TW" sz="980" dirty="0">
                <a:latin typeface="Calibri"/>
                <a:cs typeface="Calibri"/>
              </a:rPr>
              <a:t>cable</a:t>
            </a:r>
          </a:p>
          <a:p>
            <a:pPr marL="171450" indent="-171450">
              <a:lnSpc>
                <a:spcPct val="110000"/>
              </a:lnSpc>
              <a:buFont typeface="Arial" panose="020B0604020202020204" pitchFamily="34" charset="0"/>
              <a:buChar char="•"/>
            </a:pPr>
            <a:r>
              <a:rPr lang="en-US" altLang="zh-TW" sz="980" dirty="0" smtClean="0">
                <a:latin typeface="Calibri"/>
                <a:cs typeface="Calibri"/>
              </a:rPr>
              <a:t>Power </a:t>
            </a:r>
            <a:r>
              <a:rPr lang="en-US" altLang="zh-TW" sz="980" dirty="0">
                <a:latin typeface="Calibri"/>
                <a:cs typeface="Calibri"/>
              </a:rPr>
              <a:t>adapter</a:t>
            </a:r>
          </a:p>
          <a:p>
            <a:pPr marL="171450" indent="-171450">
              <a:lnSpc>
                <a:spcPct val="110000"/>
              </a:lnSpc>
              <a:buFont typeface="Arial" panose="020B0604020202020204" pitchFamily="34" charset="0"/>
              <a:buChar char="•"/>
            </a:pPr>
            <a:r>
              <a:rPr lang="en-US" altLang="zh-TW" sz="980" dirty="0" smtClean="0">
                <a:latin typeface="Calibri"/>
                <a:cs typeface="Calibri"/>
              </a:rPr>
              <a:t>Warranty </a:t>
            </a:r>
            <a:r>
              <a:rPr lang="en-US" altLang="zh-TW" sz="980" dirty="0">
                <a:latin typeface="Calibri"/>
                <a:cs typeface="Calibri"/>
              </a:rPr>
              <a:t>card</a:t>
            </a:r>
          </a:p>
          <a:p>
            <a:pPr marL="171450" indent="-171450">
              <a:lnSpc>
                <a:spcPct val="110000"/>
              </a:lnSpc>
              <a:buFont typeface="Arial" panose="020B0604020202020204" pitchFamily="34" charset="0"/>
              <a:buChar char="•"/>
            </a:pPr>
            <a:r>
              <a:rPr lang="en-US" altLang="zh-TW" sz="980" dirty="0" smtClean="0">
                <a:latin typeface="Calibri"/>
                <a:cs typeface="Calibri"/>
              </a:rPr>
              <a:t>Quick </a:t>
            </a:r>
            <a:r>
              <a:rPr lang="en-US" altLang="zh-TW" sz="980" dirty="0">
                <a:latin typeface="Calibri"/>
                <a:cs typeface="Calibri"/>
              </a:rPr>
              <a:t>start </a:t>
            </a:r>
            <a:r>
              <a:rPr lang="en-US" altLang="zh-TW" sz="980" dirty="0" smtClean="0">
                <a:latin typeface="Calibri"/>
                <a:cs typeface="Calibri"/>
              </a:rPr>
              <a:t>guide</a:t>
            </a:r>
            <a:endParaRPr lang="en-US" altLang="zh-TW" sz="980" dirty="0">
              <a:latin typeface="Calibri"/>
              <a:cs typeface="Calibri"/>
            </a:endParaRPr>
          </a:p>
        </p:txBody>
      </p:sp>
      <p:sp>
        <p:nvSpPr>
          <p:cNvPr id="72" name="文字方塊 71"/>
          <p:cNvSpPr txBox="1"/>
          <p:nvPr/>
        </p:nvSpPr>
        <p:spPr>
          <a:xfrm>
            <a:off x="243725" y="3866571"/>
            <a:ext cx="3528392" cy="307777"/>
          </a:xfrm>
          <a:prstGeom prst="rect">
            <a:avLst/>
          </a:prstGeom>
          <a:noFill/>
        </p:spPr>
        <p:txBody>
          <a:bodyPr wrap="square" rtlCol="0">
            <a:spAutoFit/>
          </a:bodyPr>
          <a:lstStyle/>
          <a:p>
            <a:r>
              <a:rPr lang="en-US" altLang="zh-TW" sz="1400" b="1" dirty="0">
                <a:latin typeface="Myriad Pro SemiCond" pitchFamily="34" charset="0"/>
              </a:rPr>
              <a:t>What's Inside the Box</a:t>
            </a:r>
            <a:endParaRPr lang="en-US" altLang="zh-TW" sz="1400" dirty="0">
              <a:latin typeface="Myriad Pro SemiCond" pitchFamily="34" charset="0"/>
            </a:endParaRPr>
          </a:p>
        </p:txBody>
      </p:sp>
      <p:sp>
        <p:nvSpPr>
          <p:cNvPr id="73" name="文字方塊 72"/>
          <p:cNvSpPr txBox="1"/>
          <p:nvPr/>
        </p:nvSpPr>
        <p:spPr>
          <a:xfrm>
            <a:off x="2722651" y="4211843"/>
            <a:ext cx="2726476" cy="1419363"/>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zh-TW" sz="980" dirty="0" smtClean="0">
                <a:latin typeface="Calibri"/>
                <a:cs typeface="Calibri"/>
              </a:rPr>
              <a:t>Wireless Type : </a:t>
            </a:r>
            <a:r>
              <a:rPr lang="en-US" altLang="zh-TW" sz="980" dirty="0">
                <a:latin typeface="Calibri"/>
                <a:cs typeface="Calibri"/>
              </a:rPr>
              <a:t>802.11 ac/n/g/a/b</a:t>
            </a:r>
          </a:p>
          <a:p>
            <a:pPr marL="171450" indent="-171450">
              <a:lnSpc>
                <a:spcPct val="110000"/>
              </a:lnSpc>
              <a:buFont typeface="Arial" panose="020B0604020202020204" pitchFamily="34" charset="0"/>
              <a:buChar char="•"/>
            </a:pPr>
            <a:r>
              <a:rPr lang="en-US" altLang="zh-TW" sz="980" dirty="0" smtClean="0">
                <a:latin typeface="Calibri"/>
                <a:cs typeface="Calibri"/>
              </a:rPr>
              <a:t>Wireless Speed : 2.4GHz up </a:t>
            </a:r>
            <a:r>
              <a:rPr lang="en-US" altLang="zh-TW" sz="980" dirty="0">
                <a:latin typeface="Calibri"/>
                <a:cs typeface="Calibri"/>
              </a:rPr>
              <a:t>to </a:t>
            </a:r>
            <a:r>
              <a:rPr lang="en-US" altLang="zh-TW" sz="980" dirty="0" smtClean="0">
                <a:latin typeface="Calibri"/>
                <a:cs typeface="Calibri"/>
              </a:rPr>
              <a:t>750 Mbps / 5GHz up to 2167Mbps</a:t>
            </a:r>
            <a:endParaRPr lang="en-US" altLang="zh-TW" sz="980" dirty="0">
              <a:latin typeface="Calibri"/>
              <a:cs typeface="Calibri"/>
            </a:endParaRPr>
          </a:p>
          <a:p>
            <a:pPr marL="171450" indent="-171450">
              <a:lnSpc>
                <a:spcPct val="110000"/>
              </a:lnSpc>
              <a:buFont typeface="Arial" panose="020B0604020202020204" pitchFamily="34" charset="0"/>
              <a:buChar char="•"/>
            </a:pPr>
            <a:r>
              <a:rPr lang="en-US" altLang="zh-TW" sz="980" dirty="0" smtClean="0">
                <a:latin typeface="Calibri"/>
                <a:cs typeface="Calibri"/>
              </a:rPr>
              <a:t>Wired Connectivity : </a:t>
            </a:r>
            <a:r>
              <a:rPr lang="en-US" altLang="zh-TW" sz="980" dirty="0">
                <a:latin typeface="Calibri"/>
                <a:cs typeface="Calibri"/>
              </a:rPr>
              <a:t>4x LAN, 1x WAN </a:t>
            </a:r>
            <a:r>
              <a:rPr lang="en-US" altLang="zh-TW" sz="980" dirty="0">
                <a:latin typeface="Calibri"/>
                <a:cs typeface="Calibri"/>
              </a:rPr>
              <a:t>g</a:t>
            </a:r>
            <a:r>
              <a:rPr lang="en-US" altLang="zh-TW" sz="980" dirty="0" smtClean="0">
                <a:latin typeface="Calibri"/>
                <a:cs typeface="Calibri"/>
              </a:rPr>
              <a:t>igabit </a:t>
            </a:r>
            <a:endParaRPr lang="en-US" altLang="zh-TW" sz="980" dirty="0">
              <a:latin typeface="Calibri"/>
              <a:cs typeface="Calibri"/>
            </a:endParaRPr>
          </a:p>
          <a:p>
            <a:pPr>
              <a:lnSpc>
                <a:spcPct val="110000"/>
              </a:lnSpc>
            </a:pPr>
            <a:r>
              <a:rPr lang="en-US" altLang="zh-TW" sz="980" dirty="0" smtClean="0">
                <a:latin typeface="Calibri"/>
                <a:cs typeface="Calibri"/>
              </a:rPr>
              <a:t>      </a:t>
            </a:r>
            <a:r>
              <a:rPr lang="en-US" altLang="zh-TW" sz="980" dirty="0" smtClean="0">
                <a:latin typeface="Calibri"/>
                <a:cs typeface="Calibri"/>
              </a:rPr>
              <a:t>Ethernet </a:t>
            </a:r>
            <a:r>
              <a:rPr lang="en-US" altLang="zh-TW" sz="980" dirty="0">
                <a:latin typeface="Calibri"/>
                <a:cs typeface="Calibri"/>
              </a:rPr>
              <a:t>ports</a:t>
            </a:r>
          </a:p>
          <a:p>
            <a:pPr marL="171450" indent="-171450">
              <a:lnSpc>
                <a:spcPct val="110000"/>
              </a:lnSpc>
              <a:buFont typeface="Arial" panose="020B0604020202020204" pitchFamily="34" charset="0"/>
              <a:buChar char="•"/>
            </a:pPr>
            <a:r>
              <a:rPr lang="en-US" altLang="zh-TW" sz="980" dirty="0" smtClean="0">
                <a:latin typeface="Calibri"/>
                <a:cs typeface="Calibri"/>
              </a:rPr>
              <a:t>USB </a:t>
            </a:r>
            <a:r>
              <a:rPr lang="en-US" altLang="zh-TW" sz="980" dirty="0" smtClean="0">
                <a:latin typeface="Calibri"/>
                <a:cs typeface="Calibri"/>
              </a:rPr>
              <a:t>Ports </a:t>
            </a:r>
            <a:r>
              <a:rPr lang="en-US" altLang="zh-TW" sz="980" dirty="0" smtClean="0">
                <a:latin typeface="Calibri"/>
                <a:cs typeface="Calibri"/>
              </a:rPr>
              <a:t>: </a:t>
            </a:r>
            <a:r>
              <a:rPr lang="en-US" altLang="zh-TW" sz="980" dirty="0" smtClean="0">
                <a:cs typeface="Calibri"/>
              </a:rPr>
              <a:t>1 x </a:t>
            </a:r>
            <a:r>
              <a:rPr lang="en-US" altLang="zh-TW" sz="980" dirty="0">
                <a:cs typeface="Calibri"/>
              </a:rPr>
              <a:t>USB </a:t>
            </a:r>
            <a:r>
              <a:rPr lang="en-US" altLang="zh-TW" sz="980" dirty="0" smtClean="0">
                <a:cs typeface="Calibri"/>
              </a:rPr>
              <a:t>3.0(USB 3.1 Gen 1) </a:t>
            </a:r>
            <a:r>
              <a:rPr lang="en-US" altLang="zh-TW" sz="980" dirty="0" smtClean="0">
                <a:cs typeface="Calibri"/>
              </a:rPr>
              <a:t>, 1 x </a:t>
            </a:r>
            <a:r>
              <a:rPr lang="en-US" altLang="zh-TW" sz="980" dirty="0">
                <a:latin typeface="Calibri"/>
                <a:cs typeface="Calibri"/>
              </a:rPr>
              <a:t>USB 2.0</a:t>
            </a:r>
          </a:p>
          <a:p>
            <a:pPr marL="171450" indent="-171450">
              <a:lnSpc>
                <a:spcPct val="110000"/>
              </a:lnSpc>
              <a:buFont typeface="Arial" panose="020B0604020202020204" pitchFamily="34" charset="0"/>
              <a:buChar char="•"/>
            </a:pPr>
            <a:r>
              <a:rPr lang="en-US" altLang="zh-TW" sz="980" dirty="0" smtClean="0">
                <a:latin typeface="Calibri"/>
                <a:cs typeface="Calibri"/>
              </a:rPr>
              <a:t>Warranty : 3 years (varies by regions)</a:t>
            </a:r>
            <a:endParaRPr lang="en-US" altLang="zh-TW" sz="980" dirty="0">
              <a:latin typeface="Calibri"/>
              <a:cs typeface="Calibri"/>
            </a:endParaRPr>
          </a:p>
        </p:txBody>
      </p:sp>
      <p:sp>
        <p:nvSpPr>
          <p:cNvPr id="74" name="文字方塊 73"/>
          <p:cNvSpPr txBox="1"/>
          <p:nvPr/>
        </p:nvSpPr>
        <p:spPr>
          <a:xfrm>
            <a:off x="2708920" y="3866571"/>
            <a:ext cx="3528392" cy="307777"/>
          </a:xfrm>
          <a:prstGeom prst="rect">
            <a:avLst/>
          </a:prstGeom>
          <a:noFill/>
        </p:spPr>
        <p:txBody>
          <a:bodyPr wrap="square" rtlCol="0">
            <a:spAutoFit/>
          </a:bodyPr>
          <a:lstStyle/>
          <a:p>
            <a:r>
              <a:rPr lang="en-US" altLang="zh-TW" sz="1400" b="1" dirty="0">
                <a:latin typeface="Myriad Pro SemiCond" pitchFamily="34" charset="0"/>
              </a:rPr>
              <a:t>Specifications</a:t>
            </a:r>
            <a:endParaRPr lang="en-US" altLang="zh-TW" sz="1400" dirty="0">
              <a:latin typeface="Myriad Pro SemiCond" pitchFamily="34" charset="0"/>
            </a:endParaRPr>
          </a:p>
        </p:txBody>
      </p:sp>
      <p:sp>
        <p:nvSpPr>
          <p:cNvPr id="75" name="文字方塊 74"/>
          <p:cNvSpPr txBox="1"/>
          <p:nvPr/>
        </p:nvSpPr>
        <p:spPr>
          <a:xfrm>
            <a:off x="404664" y="9417496"/>
            <a:ext cx="6063773" cy="413959"/>
          </a:xfrm>
          <a:prstGeom prst="rect">
            <a:avLst/>
          </a:prstGeom>
          <a:noFill/>
        </p:spPr>
        <p:txBody>
          <a:bodyPr wrap="square" rtlCol="0">
            <a:spAutoFit/>
          </a:bodyPr>
          <a:lstStyle/>
          <a:p>
            <a:pPr>
              <a:lnSpc>
                <a:spcPct val="110000"/>
              </a:lnSpc>
            </a:pPr>
            <a:r>
              <a:rPr lang="en-US" altLang="zh-TW" sz="600" dirty="0">
                <a:solidFill>
                  <a:schemeClr val="bg1">
                    <a:lumMod val="75000"/>
                  </a:schemeClr>
                </a:solidFill>
                <a:latin typeface="Myriad Pro Light" pitchFamily="34" charset="0"/>
              </a:rPr>
              <a:t>© </a:t>
            </a:r>
            <a:r>
              <a:rPr lang="en-US" altLang="zh-TW" sz="600" dirty="0" smtClean="0">
                <a:solidFill>
                  <a:schemeClr val="bg1">
                    <a:lumMod val="75000"/>
                  </a:schemeClr>
                </a:solidFill>
                <a:latin typeface="Myriad Pro Light" pitchFamily="34" charset="0"/>
              </a:rPr>
              <a:t>2017 </a:t>
            </a:r>
            <a:r>
              <a:rPr lang="en-US" altLang="zh-TW" sz="600" dirty="0" err="1">
                <a:solidFill>
                  <a:schemeClr val="bg1">
                    <a:lumMod val="75000"/>
                  </a:schemeClr>
                </a:solidFill>
                <a:latin typeface="Myriad Pro Light" pitchFamily="34" charset="0"/>
              </a:rPr>
              <a:t>ASUSTeK</a:t>
            </a:r>
            <a:r>
              <a:rPr lang="en-US" altLang="zh-TW" sz="600" dirty="0">
                <a:solidFill>
                  <a:schemeClr val="bg1">
                    <a:lumMod val="75000"/>
                  </a:schemeClr>
                </a:solidFill>
                <a:latin typeface="Myriad Pro Light" pitchFamily="34" charset="0"/>
              </a:rPr>
              <a:t> Computer Inc. All rights reserved.</a:t>
            </a:r>
          </a:p>
          <a:p>
            <a:pPr>
              <a:lnSpc>
                <a:spcPct val="110000"/>
              </a:lnSpc>
            </a:pPr>
            <a:r>
              <a:rPr lang="en-US" altLang="zh-TW" sz="600" dirty="0">
                <a:solidFill>
                  <a:schemeClr val="bg1">
                    <a:lumMod val="75000"/>
                  </a:schemeClr>
                </a:solidFill>
                <a:latin typeface="Myriad Pro Light" pitchFamily="34" charset="0"/>
              </a:rPr>
              <a:t>Specifications, content and product availability are all subject to change without notice and may differ from country to country. Actual performance may vary depending on applications, usage, environment and other factors. Full specifications are available at </a:t>
            </a:r>
            <a:r>
              <a:rPr lang="en-US" altLang="zh-TW" sz="600" dirty="0" smtClean="0">
                <a:solidFill>
                  <a:schemeClr val="bg1">
                    <a:lumMod val="75000"/>
                  </a:schemeClr>
                </a:solidFill>
                <a:latin typeface="Myriad Pro Light" pitchFamily="34" charset="0"/>
              </a:rPr>
              <a:t>http</a:t>
            </a:r>
            <a:r>
              <a:rPr lang="zh-TW" altLang="en-US" sz="600" dirty="0" smtClean="0">
                <a:solidFill>
                  <a:schemeClr val="bg1">
                    <a:lumMod val="75000"/>
                  </a:schemeClr>
                </a:solidFill>
                <a:latin typeface="Myriad Pro Light" pitchFamily="34" charset="0"/>
              </a:rPr>
              <a:t> </a:t>
            </a:r>
            <a:r>
              <a:rPr lang="en-US" altLang="zh-TW" sz="600" dirty="0" smtClean="0">
                <a:solidFill>
                  <a:schemeClr val="bg1">
                    <a:lumMod val="75000"/>
                  </a:schemeClr>
                </a:solidFill>
                <a:latin typeface="Myriad Pro Light" pitchFamily="34" charset="0"/>
              </a:rPr>
              <a:t>:</a:t>
            </a:r>
            <a:r>
              <a:rPr lang="zh-TW" altLang="en-US" sz="600" dirty="0" smtClean="0">
                <a:solidFill>
                  <a:schemeClr val="bg1">
                    <a:lumMod val="75000"/>
                  </a:schemeClr>
                </a:solidFill>
                <a:latin typeface="Myriad Pro Light" pitchFamily="34" charset="0"/>
              </a:rPr>
              <a:t> </a:t>
            </a:r>
            <a:r>
              <a:rPr lang="en-US" altLang="zh-TW" sz="600" dirty="0" smtClean="0">
                <a:solidFill>
                  <a:schemeClr val="bg1">
                    <a:lumMod val="75000"/>
                  </a:schemeClr>
                </a:solidFill>
                <a:latin typeface="Myriad Pro Light" pitchFamily="34" charset="0"/>
              </a:rPr>
              <a:t>//</a:t>
            </a:r>
            <a:r>
              <a:rPr lang="en-US" altLang="zh-TW" sz="600" dirty="0">
                <a:solidFill>
                  <a:schemeClr val="bg1">
                    <a:lumMod val="75000"/>
                  </a:schemeClr>
                </a:solidFill>
                <a:latin typeface="Myriad Pro Light" pitchFamily="34" charset="0"/>
              </a:rPr>
              <a:t>www.asus.com </a:t>
            </a:r>
            <a:r>
              <a:rPr lang="en-US" altLang="zh-TW" sz="700" dirty="0">
                <a:solidFill>
                  <a:schemeClr val="bg1">
                    <a:lumMod val="75000"/>
                  </a:schemeClr>
                </a:solidFill>
                <a:latin typeface="Myriad Pro Light" pitchFamily="34" charset="0"/>
              </a:rPr>
              <a:t> </a:t>
            </a:r>
          </a:p>
        </p:txBody>
      </p:sp>
      <p:pic>
        <p:nvPicPr>
          <p:cNvPr id="79" name="Picture 5" descr="C:\Users\Ian2_yang\Desktop\e-datasheet template design\link\F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4587" y="1647833"/>
            <a:ext cx="1762571" cy="276997"/>
          </a:xfrm>
          <a:prstGeom prst="rect">
            <a:avLst/>
          </a:prstGeom>
          <a:noFill/>
          <a:extLst>
            <a:ext uri="{909E8E84-426E-40DD-AFC4-6F175D3DCCD1}">
              <a14:hiddenFill xmlns:a14="http://schemas.microsoft.com/office/drawing/2010/main">
                <a:solidFill>
                  <a:srgbClr val="FFFFFF"/>
                </a:solidFill>
              </a14:hiddenFill>
            </a:ext>
          </a:extLst>
        </p:spPr>
      </p:pic>
      <p:pic>
        <p:nvPicPr>
          <p:cNvPr id="80" name="Picture 6" descr="C:\Users\Ian2_yang\Desktop\e-datasheet template design\link\AiCloud-Apple Store-QR code.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04418" y="944460"/>
            <a:ext cx="659606" cy="659606"/>
          </a:xfrm>
          <a:prstGeom prst="rect">
            <a:avLst/>
          </a:prstGeom>
          <a:noFill/>
          <a:extLst>
            <a:ext uri="{909E8E84-426E-40DD-AFC4-6F175D3DCCD1}">
              <a14:hiddenFill xmlns:a14="http://schemas.microsoft.com/office/drawing/2010/main">
                <a:solidFill>
                  <a:srgbClr val="FFFFFF"/>
                </a:solidFill>
              </a14:hiddenFill>
            </a:ext>
          </a:extLst>
        </p:spPr>
      </p:pic>
      <p:pic>
        <p:nvPicPr>
          <p:cNvPr id="81" name="Picture 7" descr="C:\Users\Ian2_yang\Desktop\e-datasheet template design\link\AiCloud-Google Play-QR code.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60597" y="944460"/>
            <a:ext cx="659843" cy="659843"/>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5" descr="C:\Users\Ian2_yang\Desktop\e-datasheet template design\link\F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0765" y="3133703"/>
            <a:ext cx="1762571" cy="276997"/>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9" descr="C:\Users\Ian2_yang\Desktop\e-datasheet template design\link\ASUS Router QR code - iPhone.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29594" y="2440881"/>
            <a:ext cx="662516" cy="662516"/>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11" descr="C:\Users\Ian2_yang\Desktop\e-datasheet template design\link\ASUS Router QR code - Android.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60597" y="2431675"/>
            <a:ext cx="665102" cy="665102"/>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12" descr="C:\Users\Ian2_yang\Desktop\e-datasheet template design\link\logo2.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14374" y="6135852"/>
            <a:ext cx="1195388" cy="377825"/>
          </a:xfrm>
          <a:prstGeom prst="rect">
            <a:avLst/>
          </a:prstGeom>
          <a:noFill/>
          <a:extLst>
            <a:ext uri="{909E8E84-426E-40DD-AFC4-6F175D3DCCD1}">
              <a14:hiddenFill xmlns:a14="http://schemas.microsoft.com/office/drawing/2010/main">
                <a:solidFill>
                  <a:srgbClr val="FFFFFF"/>
                </a:solidFill>
              </a14:hiddenFill>
            </a:ext>
          </a:extLst>
        </p:spPr>
      </p:pic>
      <p:sp>
        <p:nvSpPr>
          <p:cNvPr id="92" name="文字方塊 91"/>
          <p:cNvSpPr txBox="1"/>
          <p:nvPr/>
        </p:nvSpPr>
        <p:spPr>
          <a:xfrm>
            <a:off x="243725" y="944460"/>
            <a:ext cx="1368152" cy="307777"/>
          </a:xfrm>
          <a:prstGeom prst="rect">
            <a:avLst/>
          </a:prstGeom>
          <a:noFill/>
        </p:spPr>
        <p:txBody>
          <a:bodyPr wrap="square" rtlCol="0">
            <a:spAutoFit/>
          </a:bodyPr>
          <a:lstStyle/>
          <a:p>
            <a:r>
              <a:rPr lang="en-US" altLang="zh-TW" sz="1400" b="1" dirty="0" err="1" smtClean="0">
                <a:latin typeface="Myriad Pro SemiCond" pitchFamily="34" charset="0"/>
              </a:rPr>
              <a:t>AiCloud</a:t>
            </a:r>
            <a:endParaRPr lang="en-US" altLang="zh-TW" sz="1400" dirty="0">
              <a:latin typeface="Myriad Pro Cond" pitchFamily="34" charset="0"/>
            </a:endParaRPr>
          </a:p>
        </p:txBody>
      </p:sp>
      <p:sp>
        <p:nvSpPr>
          <p:cNvPr id="93" name="文字方塊 92"/>
          <p:cNvSpPr txBox="1"/>
          <p:nvPr/>
        </p:nvSpPr>
        <p:spPr>
          <a:xfrm>
            <a:off x="243725" y="2307713"/>
            <a:ext cx="1368152" cy="523220"/>
          </a:xfrm>
          <a:prstGeom prst="rect">
            <a:avLst/>
          </a:prstGeom>
          <a:noFill/>
        </p:spPr>
        <p:txBody>
          <a:bodyPr wrap="square" rtlCol="0">
            <a:spAutoFit/>
          </a:bodyPr>
          <a:lstStyle/>
          <a:p>
            <a:r>
              <a:rPr lang="en-US" altLang="zh-TW" sz="1400" b="1" dirty="0" smtClean="0">
                <a:latin typeface="Myriad Pro SemiCond" pitchFamily="34" charset="0"/>
              </a:rPr>
              <a:t>ASUS</a:t>
            </a:r>
            <a:r>
              <a:rPr lang="zh-TW" altLang="en-US" sz="1400" b="1" dirty="0" smtClean="0">
                <a:latin typeface="Myriad Pro SemiCond" pitchFamily="34" charset="0"/>
              </a:rPr>
              <a:t> </a:t>
            </a:r>
            <a:endParaRPr lang="en-US" altLang="zh-TW" sz="1400" b="1" dirty="0" smtClean="0">
              <a:latin typeface="Myriad Pro SemiCond" pitchFamily="34" charset="0"/>
            </a:endParaRPr>
          </a:p>
          <a:p>
            <a:r>
              <a:rPr lang="en-US" altLang="zh-TW" sz="1400" b="1" dirty="0" smtClean="0">
                <a:latin typeface="Myriad Pro SemiCond" pitchFamily="34" charset="0"/>
              </a:rPr>
              <a:t>Router</a:t>
            </a:r>
            <a:r>
              <a:rPr lang="zh-TW" altLang="en-US" sz="1400" b="1" dirty="0" smtClean="0">
                <a:latin typeface="Myriad Pro SemiCond" pitchFamily="34" charset="0"/>
              </a:rPr>
              <a:t> </a:t>
            </a:r>
            <a:r>
              <a:rPr lang="en-US" altLang="zh-TW" sz="1400" b="1" dirty="0" smtClean="0">
                <a:latin typeface="Myriad Pro SemiCond" pitchFamily="34" charset="0"/>
              </a:rPr>
              <a:t>App</a:t>
            </a:r>
            <a:endParaRPr lang="en-US" altLang="zh-TW" sz="1400" dirty="0">
              <a:latin typeface="Myriad Pro Cond" pitchFamily="34" charset="0"/>
            </a:endParaRPr>
          </a:p>
        </p:txBody>
      </p:sp>
      <p:sp>
        <p:nvSpPr>
          <p:cNvPr id="103" name="文字方塊 102"/>
          <p:cNvSpPr txBox="1"/>
          <p:nvPr/>
        </p:nvSpPr>
        <p:spPr>
          <a:xfrm>
            <a:off x="5439903" y="4960156"/>
            <a:ext cx="1008112" cy="400110"/>
          </a:xfrm>
          <a:prstGeom prst="rect">
            <a:avLst/>
          </a:prstGeom>
          <a:noFill/>
        </p:spPr>
        <p:txBody>
          <a:bodyPr wrap="square" rtlCol="0">
            <a:spAutoFit/>
          </a:bodyPr>
          <a:lstStyle/>
          <a:p>
            <a:pPr algn="ctr"/>
            <a:r>
              <a:rPr lang="en-US" altLang="zh-TW" sz="1000" dirty="0" smtClean="0">
                <a:latin typeface="Calibri"/>
                <a:cs typeface="Calibri"/>
              </a:rPr>
              <a:t>Scan to</a:t>
            </a:r>
            <a:r>
              <a:rPr lang="zh-TW" altLang="en-US" sz="1000" dirty="0" smtClean="0">
                <a:latin typeface="Calibri"/>
                <a:cs typeface="Calibri"/>
              </a:rPr>
              <a:t> </a:t>
            </a:r>
            <a:r>
              <a:rPr lang="en-US" altLang="zh-TW" sz="1000" dirty="0" smtClean="0">
                <a:latin typeface="Calibri"/>
                <a:cs typeface="Calibri"/>
              </a:rPr>
              <a:t>check</a:t>
            </a:r>
            <a:r>
              <a:rPr lang="zh-TW" altLang="en-US" sz="1000" dirty="0" smtClean="0">
                <a:latin typeface="Calibri"/>
                <a:cs typeface="Calibri"/>
              </a:rPr>
              <a:t> </a:t>
            </a:r>
            <a:r>
              <a:rPr lang="en-US" altLang="zh-TW" sz="1000" dirty="0" smtClean="0">
                <a:latin typeface="Calibri"/>
                <a:cs typeface="Calibri"/>
              </a:rPr>
              <a:t>full</a:t>
            </a:r>
            <a:r>
              <a:rPr lang="zh-TW" altLang="en-US" sz="1000" dirty="0" smtClean="0">
                <a:latin typeface="Calibri"/>
                <a:cs typeface="Calibri"/>
              </a:rPr>
              <a:t> </a:t>
            </a:r>
            <a:r>
              <a:rPr lang="en-US" altLang="zh-TW" sz="1000" dirty="0" smtClean="0">
                <a:latin typeface="Calibri"/>
                <a:cs typeface="Calibri"/>
              </a:rPr>
              <a:t>specs</a:t>
            </a:r>
          </a:p>
        </p:txBody>
      </p:sp>
      <p:pic>
        <p:nvPicPr>
          <p:cNvPr id="2" name="圖片 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547915" y="4212404"/>
            <a:ext cx="792088" cy="792088"/>
          </a:xfrm>
          <a:prstGeom prst="rect">
            <a:avLst/>
          </a:prstGeom>
        </p:spPr>
      </p:pic>
      <p:cxnSp>
        <p:nvCxnSpPr>
          <p:cNvPr id="6" name="直線接點 5"/>
          <p:cNvCxnSpPr/>
          <p:nvPr/>
        </p:nvCxnSpPr>
        <p:spPr>
          <a:xfrm>
            <a:off x="332656" y="3656856"/>
            <a:ext cx="6177106" cy="0"/>
          </a:xfrm>
          <a:prstGeom prst="line">
            <a:avLst/>
          </a:prstGeom>
          <a:ln w="10160">
            <a:solidFill>
              <a:schemeClr val="bg1">
                <a:lumMod val="75000"/>
              </a:schemeClr>
            </a:solidFill>
          </a:ln>
        </p:spPr>
        <p:style>
          <a:lnRef idx="1">
            <a:schemeClr val="dk1"/>
          </a:lnRef>
          <a:fillRef idx="0">
            <a:schemeClr val="dk1"/>
          </a:fillRef>
          <a:effectRef idx="0">
            <a:schemeClr val="dk1"/>
          </a:effectRef>
          <a:fontRef idx="minor">
            <a:schemeClr val="tx1"/>
          </a:fontRef>
        </p:style>
      </p:cxnSp>
      <p:cxnSp>
        <p:nvCxnSpPr>
          <p:cNvPr id="30" name="直線接點 29"/>
          <p:cNvCxnSpPr/>
          <p:nvPr/>
        </p:nvCxnSpPr>
        <p:spPr>
          <a:xfrm>
            <a:off x="1538038" y="2144688"/>
            <a:ext cx="4971724" cy="0"/>
          </a:xfrm>
          <a:prstGeom prst="line">
            <a:avLst/>
          </a:prstGeom>
          <a:ln w="10160">
            <a:solidFill>
              <a:schemeClr val="bg1">
                <a:lumMod val="75000"/>
              </a:schemeClr>
            </a:solidFill>
          </a:ln>
        </p:spPr>
        <p:style>
          <a:lnRef idx="1">
            <a:schemeClr val="dk1"/>
          </a:lnRef>
          <a:fillRef idx="0">
            <a:schemeClr val="dk1"/>
          </a:fillRef>
          <a:effectRef idx="0">
            <a:schemeClr val="dk1"/>
          </a:effectRef>
          <a:fontRef idx="minor">
            <a:schemeClr val="tx1"/>
          </a:fontRef>
        </p:style>
      </p:cxnSp>
      <p:grpSp>
        <p:nvGrpSpPr>
          <p:cNvPr id="21" name="群組 20"/>
          <p:cNvGrpSpPr/>
          <p:nvPr/>
        </p:nvGrpSpPr>
        <p:grpSpPr>
          <a:xfrm>
            <a:off x="404664" y="6710571"/>
            <a:ext cx="6768752" cy="2394616"/>
            <a:chOff x="404664" y="6659622"/>
            <a:chExt cx="6912768" cy="2445565"/>
          </a:xfrm>
        </p:grpSpPr>
        <p:pic>
          <p:nvPicPr>
            <p:cNvPr id="14" name="圖片 13"/>
            <p:cNvPicPr>
              <a:picLocks noChangeAspect="1"/>
            </p:cNvPicPr>
            <p:nvPr/>
          </p:nvPicPr>
          <p:blipFill rotWithShape="1">
            <a:blip r:embed="rId10" cstate="print">
              <a:extLst>
                <a:ext uri="{28A0092B-C50C-407E-A947-70E740481C1C}">
                  <a14:useLocalDpi xmlns:a14="http://schemas.microsoft.com/office/drawing/2010/main" val="0"/>
                </a:ext>
              </a:extLst>
            </a:blip>
            <a:srcRect l="8242" r="12638"/>
            <a:stretch/>
          </p:blipFill>
          <p:spPr>
            <a:xfrm>
              <a:off x="404664" y="6680500"/>
              <a:ext cx="6912768" cy="2424687"/>
            </a:xfrm>
            <a:prstGeom prst="rect">
              <a:avLst/>
            </a:prstGeom>
          </p:spPr>
        </p:pic>
        <p:pic>
          <p:nvPicPr>
            <p:cNvPr id="39" name="圖片 38"/>
            <p:cNvPicPr>
              <a:picLocks noChangeAspect="1"/>
            </p:cNvPicPr>
            <p:nvPr/>
          </p:nvPicPr>
          <p:blipFill rotWithShape="1">
            <a:blip r:embed="rId10" cstate="print">
              <a:extLst>
                <a:ext uri="{28A0092B-C50C-407E-A947-70E740481C1C}">
                  <a14:useLocalDpi xmlns:a14="http://schemas.microsoft.com/office/drawing/2010/main" val="0"/>
                </a:ext>
              </a:extLst>
            </a:blip>
            <a:srcRect l="8242" r="12638"/>
            <a:stretch/>
          </p:blipFill>
          <p:spPr>
            <a:xfrm>
              <a:off x="404664" y="6680500"/>
              <a:ext cx="6912768" cy="2424687"/>
            </a:xfrm>
            <a:prstGeom prst="rect">
              <a:avLst/>
            </a:prstGeom>
          </p:spPr>
        </p:pic>
        <p:pic>
          <p:nvPicPr>
            <p:cNvPr id="19" name="圖片 18"/>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6672" y="6659622"/>
              <a:ext cx="936823" cy="1438960"/>
            </a:xfrm>
            <a:prstGeom prst="rect">
              <a:avLst/>
            </a:prstGeom>
          </p:spPr>
        </p:pic>
        <p:pic>
          <p:nvPicPr>
            <p:cNvPr id="46" name="圖片 45"/>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51912" y="7443765"/>
              <a:ext cx="5080609" cy="1656000"/>
            </a:xfrm>
            <a:prstGeom prst="rect">
              <a:avLst/>
            </a:prstGeom>
          </p:spPr>
        </p:pic>
      </p:grpSp>
    </p:spTree>
    <p:extLst>
      <p:ext uri="{BB962C8B-B14F-4D97-AF65-F5344CB8AC3E}">
        <p14:creationId xmlns:p14="http://schemas.microsoft.com/office/powerpoint/2010/main" val="38105163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文件" ma:contentTypeID="0x0101004B72E00FC1751B49AF32F4F14BB3A422" ma:contentTypeVersion="0" ma:contentTypeDescription="建立新的文件。" ma:contentTypeScope="" ma:versionID="03fd9b241e6d2efcbb2b840c7f8b2910">
  <xsd:schema xmlns:xsd="http://www.w3.org/2001/XMLSchema" xmlns:xs="http://www.w3.org/2001/XMLSchema" xmlns:p="http://schemas.microsoft.com/office/2006/metadata/properties" targetNamespace="http://schemas.microsoft.com/office/2006/metadata/properties" ma:root="true" ma:fieldsID="0d6edddc00996549d4a35e321cdf2d97">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409639E-FC2E-4F62-AAF5-562B473B11F7}">
  <ds:schemaRefs>
    <ds:schemaRef ds:uri="http://purl.org/dc/elements/1.1/"/>
    <ds:schemaRef ds:uri="http://www.w3.org/XML/1998/namespace"/>
    <ds:schemaRef ds:uri="http://purl.org/dc/terms/"/>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2A4B0DD0-8813-4905-B502-AEF82831BC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5882E8DB-E63B-44B9-86A9-C0A90448A2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8453</TotalTime>
  <Words>592</Words>
  <Application>Microsoft Office PowerPoint</Application>
  <PresentationFormat>A4 紙張 (210x297 公釐)</PresentationFormat>
  <Paragraphs>44</Paragraphs>
  <Slides>2</Slides>
  <Notes>0</Notes>
  <HiddenSlides>0</HiddenSlides>
  <MMClips>0</MMClips>
  <ScaleCrop>false</ScaleCrop>
  <HeadingPairs>
    <vt:vector size="4" baseType="variant">
      <vt:variant>
        <vt:lpstr>佈景主題</vt:lpstr>
      </vt:variant>
      <vt:variant>
        <vt:i4>1</vt:i4>
      </vt:variant>
      <vt:variant>
        <vt:lpstr>投影片標題</vt:lpstr>
      </vt:variant>
      <vt:variant>
        <vt:i4>2</vt:i4>
      </vt:variant>
    </vt:vector>
  </HeadingPairs>
  <TitlesOfParts>
    <vt:vector size="3" baseType="lpstr">
      <vt:lpstr>Office 佈景主題</vt:lpstr>
      <vt:lpstr>PowerPoint 簡報</vt:lpstr>
      <vt:lpstr>PowerPoint 簡報</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Ian2 Yang(楊宗翰)</dc:creator>
  <cp:lastModifiedBy>Shawna Cheng(程怡瑄)</cp:lastModifiedBy>
  <cp:revision>131</cp:revision>
  <cp:lastPrinted>2016-03-10T08:30:38Z</cp:lastPrinted>
  <dcterms:created xsi:type="dcterms:W3CDTF">2016-02-25T07:23:18Z</dcterms:created>
  <dcterms:modified xsi:type="dcterms:W3CDTF">2017-09-28T10:54:57Z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0x0101004B72E00FC1751B49AF32F4F14BB3A422</vt:lpwstr>
  </property>
</Properties>
</file>